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  <p:sldMasterId id="2147483737" r:id="rId5"/>
    <p:sldMasterId id="2147483725" r:id="rId6"/>
    <p:sldMasterId id="2147483731" r:id="rId7"/>
  </p:sldMasterIdLst>
  <p:notesMasterIdLst>
    <p:notesMasterId r:id="rId17"/>
  </p:notesMasterIdLst>
  <p:handoutMasterIdLst>
    <p:handoutMasterId r:id="rId18"/>
  </p:handoutMasterIdLst>
  <p:sldIdLst>
    <p:sldId id="256" r:id="rId8"/>
    <p:sldId id="262" r:id="rId9"/>
    <p:sldId id="267" r:id="rId10"/>
    <p:sldId id="263" r:id="rId11"/>
    <p:sldId id="270" r:id="rId12"/>
    <p:sldId id="274" r:id="rId13"/>
    <p:sldId id="272" r:id="rId14"/>
    <p:sldId id="264" r:id="rId15"/>
    <p:sldId id="266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itch your Project" id="{15226EC5-B7E0-2441-8A91-86B3A4EE856A}">
          <p14:sldIdLst>
            <p14:sldId id="256"/>
          </p14:sldIdLst>
        </p14:section>
        <p14:section name="Project Submission Template" id="{437A0E5F-5EB3-0F4B-981C-C5DB86FE9F28}">
          <p14:sldIdLst>
            <p14:sldId id="262"/>
            <p14:sldId id="267"/>
            <p14:sldId id="263"/>
            <p14:sldId id="270"/>
            <p14:sldId id="274"/>
            <p14:sldId id="272"/>
            <p14:sldId id="264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25A09E"/>
    <a:srgbClr val="00C5CA"/>
    <a:srgbClr val="4D4D4C"/>
    <a:srgbClr val="0BB1AE"/>
    <a:srgbClr val="D1DC48"/>
    <a:srgbClr val="35B5AF"/>
    <a:srgbClr val="ADB735"/>
    <a:srgbClr val="424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45"/>
    <p:restoredTop sz="86188" autoAdjust="0"/>
  </p:normalViewPr>
  <p:slideViewPr>
    <p:cSldViewPr snapToGrid="0" snapToObjects="1">
      <p:cViewPr varScale="1">
        <p:scale>
          <a:sx n="142" d="100"/>
          <a:sy n="142" d="100"/>
        </p:scale>
        <p:origin x="184" y="824"/>
      </p:cViewPr>
      <p:guideLst>
        <p:guide orient="horz" pos="164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3384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A13DF-B441-8845-A044-003E3E9BD284}" type="datetimeFigureOut">
              <a:rPr lang="en-US" smtClean="0"/>
              <a:t>5/1/18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67499-4829-874F-B283-59B1DC3111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4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60F31-F4FC-B544-98EC-994EA56E3C8D}" type="datetimeFigureOut">
              <a:rPr lang="en-US" smtClean="0"/>
              <a:t>5/1/18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AC180-BB6B-0344-889E-B01D8EC2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76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88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0" i="0" baseline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7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9948" y="293118"/>
            <a:ext cx="7845402" cy="411956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84624"/>
            <a:ext cx="7845425" cy="38790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13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 baseline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 baseline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93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77479"/>
            <a:ext cx="7845425" cy="38862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121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978" y="0"/>
            <a:ext cx="9171956" cy="403280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700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2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9150096" cy="4032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113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3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4" r="-25"/>
          <a:stretch/>
        </p:blipFill>
        <p:spPr>
          <a:xfrm>
            <a:off x="-94130" y="2"/>
            <a:ext cx="9240445" cy="40328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252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0463" y="0"/>
            <a:ext cx="3373537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555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912" y="0"/>
            <a:ext cx="3371088" cy="51435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373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0720" y="0"/>
            <a:ext cx="3383280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249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enewable Ener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912" y="-1"/>
            <a:ext cx="3371088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1982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iog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816" y="-1"/>
            <a:ext cx="3377184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927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"/>
          <a:stretch/>
        </p:blipFill>
        <p:spPr>
          <a:xfrm>
            <a:off x="5769018" y="0"/>
            <a:ext cx="3371088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969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816" y="0"/>
            <a:ext cx="3377184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816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0" i="0" baseline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121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wmf"/><Relationship Id="rId5" Type="http://schemas.openxmlformats.org/officeDocument/2006/relationships/image" Target="../media/image1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381328"/>
            <a:ext cx="5762625" cy="1762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84100" y="2568389"/>
            <a:ext cx="4972103" cy="5741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100" y="3733285"/>
            <a:ext cx="4972103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48" r:id="rId3"/>
    <p:sldLayoutId id="2147483743" r:id="rId4"/>
    <p:sldLayoutId id="2147483744" r:id="rId5"/>
    <p:sldLayoutId id="2147483745" r:id="rId6"/>
    <p:sldLayoutId id="2147483746" r:id="rId7"/>
    <p:sldLayoutId id="2147483747" r:id="rId8"/>
  </p:sldLayoutIdLst>
  <p:txStyles>
    <p:titleStyle>
      <a:lvl1pPr algn="ctr" defTabSz="457189" rtl="0" eaLnBrk="1" latinLnBrk="0" hangingPunct="1">
        <a:spcBef>
          <a:spcPct val="0"/>
        </a:spcBef>
        <a:buNone/>
        <a:defRPr sz="2800" b="0" i="0" kern="1200" cap="all" normalizeH="0" baseline="0">
          <a:solidFill>
            <a:schemeClr val="bg1"/>
          </a:solidFill>
          <a:latin typeface="Avenir Light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349" t="4197" r="4694" b="68117"/>
          <a:stretch/>
        </p:blipFill>
        <p:spPr>
          <a:xfrm>
            <a:off x="10165" y="-7619"/>
            <a:ext cx="9133835" cy="51511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18288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-1558" y="4787900"/>
            <a:ext cx="9154484" cy="35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</p:sldLayoutIdLst>
  <p:txStyles>
    <p:titleStyle>
      <a:lvl1pPr algn="l" defTabSz="457189" rtl="0" eaLnBrk="1" latinLnBrk="0" hangingPunct="1">
        <a:spcBef>
          <a:spcPct val="0"/>
        </a:spcBef>
        <a:buNone/>
        <a:defRPr sz="2800" b="0" i="0" kern="1200" cap="all" normalizeH="0" baseline="0">
          <a:solidFill>
            <a:srgbClr val="4D4D4C"/>
          </a:solidFill>
          <a:latin typeface="Avenir Light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-1558" y="4787900"/>
            <a:ext cx="9154484" cy="35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6" r:id="rId2"/>
    <p:sldLayoutId id="2147483740" r:id="rId3"/>
  </p:sldLayoutIdLst>
  <p:txStyles>
    <p:titleStyle>
      <a:lvl1pPr algn="l" defTabSz="457189" rtl="0" eaLnBrk="1" latinLnBrk="0" hangingPunct="1">
        <a:spcBef>
          <a:spcPct val="0"/>
        </a:spcBef>
        <a:buNone/>
        <a:defRPr sz="2800" b="0" i="0" kern="1200" cap="all" normalizeH="0" baseline="0">
          <a:solidFill>
            <a:srgbClr val="4D4D4C"/>
          </a:solidFill>
          <a:latin typeface="Avenir Light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38"/>
          <p:cNvPicPr preferRelativeResize="0"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30266"/>
            <a:ext cx="9144000" cy="111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129" y="4089995"/>
            <a:ext cx="8955742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897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ctr" rtl="0" eaLnBrk="0" fontAlgn="base" hangingPunct="0">
        <a:spcBef>
          <a:spcPct val="0"/>
        </a:spcBef>
        <a:spcAft>
          <a:spcPct val="0"/>
        </a:spcAft>
        <a:defRPr sz="2800" b="0" i="0" cap="all" baseline="0">
          <a:solidFill>
            <a:schemeClr val="bg1"/>
          </a:solidFill>
          <a:latin typeface="Avenir Light" charset="0"/>
          <a:ea typeface="Avenir Heavy" charset="0"/>
          <a:cs typeface="Avenir Heavy" charset="0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5pPr>
      <a:lvl6pPr marL="457189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6pPr>
      <a:lvl7pPr marL="914377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7pPr>
      <a:lvl8pPr marL="1371566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8pPr>
      <a:lvl9pPr marL="182875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891" indent="-34289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32" lvl="1" indent="-28574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2971" lvl="2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160" lvl="3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349" lvl="4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51583"/>
            <a:ext cx="5714769" cy="1431234"/>
          </a:xfrm>
        </p:spPr>
        <p:txBody>
          <a:bodyPr>
            <a:normAutofit/>
          </a:bodyPr>
          <a:lstStyle/>
          <a:p>
            <a:r>
              <a:rPr lang="en-US" b="1" cap="none" dirty="0"/>
              <a:t>UPM’s Sichuan Rural Poor-Household Biogas Development </a:t>
            </a:r>
            <a:r>
              <a:rPr lang="en-US" b="1" cap="none" dirty="0" err="1"/>
              <a:t>Programme</a:t>
            </a:r>
            <a:endParaRPr lang="en-US" b="1" cap="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79400"/>
            <a:ext cx="5716381" cy="1172862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-3201394" y="-75063"/>
            <a:ext cx="15058039" cy="3526986"/>
            <a:chOff x="0" y="-6326"/>
            <a:chExt cx="9149304" cy="2143006"/>
          </a:xfrm>
        </p:grpSpPr>
        <p:pic>
          <p:nvPicPr>
            <p:cNvPr id="5" name="Bild 4" descr="biodigester_construction5.tiff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6326"/>
              <a:ext cx="2392837" cy="2139477"/>
            </a:xfrm>
            <a:prstGeom prst="rect">
              <a:avLst/>
            </a:prstGeom>
          </p:spPr>
        </p:pic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5552" y="-2797"/>
              <a:ext cx="3209217" cy="2139477"/>
            </a:xfrm>
            <a:prstGeom prst="rect">
              <a:avLst/>
            </a:prstGeom>
          </p:spPr>
        </p:pic>
        <p:pic>
          <p:nvPicPr>
            <p:cNvPr id="7" name="Bild 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7483" y="-6326"/>
              <a:ext cx="3321821" cy="2139477"/>
            </a:xfrm>
            <a:prstGeom prst="rect">
              <a:avLst/>
            </a:prstGeom>
          </p:spPr>
        </p:pic>
      </p:grpSp>
      <p:pic>
        <p:nvPicPr>
          <p:cNvPr id="9" name="Bild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289" y="3520660"/>
            <a:ext cx="26670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060" y="0"/>
            <a:ext cx="3189600" cy="478206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69948" y="306565"/>
            <a:ext cx="5289111" cy="806618"/>
          </a:xfrm>
        </p:spPr>
        <p:txBody>
          <a:bodyPr>
            <a:normAutofit fontScale="90000"/>
          </a:bodyPr>
          <a:lstStyle/>
          <a:p>
            <a:r>
              <a:rPr lang="en-US" cap="none" dirty="0">
                <a:latin typeface="Avenir Medium" charset="0"/>
              </a:rPr>
              <a:t>The Sichuan Rural Poor-Household </a:t>
            </a:r>
            <a:br>
              <a:rPr lang="en-US" cap="none" dirty="0">
                <a:latin typeface="Avenir Medium" charset="0"/>
              </a:rPr>
            </a:br>
            <a:r>
              <a:rPr lang="en-US" cap="none" dirty="0">
                <a:latin typeface="Avenir Medium" charset="0"/>
              </a:rPr>
              <a:t>Biogas Development </a:t>
            </a:r>
            <a:r>
              <a:rPr lang="en-US" cap="none" dirty="0" err="1">
                <a:latin typeface="Avenir Medium" charset="0"/>
              </a:rPr>
              <a:t>Programme</a:t>
            </a:r>
            <a:endParaRPr lang="en-US" cap="none" dirty="0">
              <a:latin typeface="Avenir Medium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69931" y="1219201"/>
            <a:ext cx="5289130" cy="3562864"/>
          </a:xfrm>
        </p:spPr>
        <p:txBody>
          <a:bodyPr/>
          <a:lstStyle/>
          <a:p>
            <a:r>
              <a:rPr lang="en-US" sz="1800" dirty="0"/>
              <a:t>Key Facts and Figures</a:t>
            </a:r>
          </a:p>
          <a:p>
            <a:pPr lvl="1">
              <a:spcBef>
                <a:spcPts val="1200"/>
              </a:spcBef>
            </a:pPr>
            <a:r>
              <a:rPr lang="en-US" sz="1300" i="1" dirty="0"/>
              <a:t>Project ID: CDM </a:t>
            </a:r>
            <a:r>
              <a:rPr lang="en-US" sz="1300" i="1" dirty="0" err="1"/>
              <a:t>PoA</a:t>
            </a:r>
            <a:r>
              <a:rPr lang="en-US" sz="1300" i="1" dirty="0"/>
              <a:t> 2898, GS 1239</a:t>
            </a:r>
          </a:p>
          <a:p>
            <a:pPr lvl="1"/>
            <a:r>
              <a:rPr lang="en-US" sz="1300" i="1" dirty="0"/>
              <a:t>Project type: Household Biogas </a:t>
            </a:r>
            <a:r>
              <a:rPr lang="en-US" sz="1300" i="1" dirty="0" err="1"/>
              <a:t>PoA</a:t>
            </a:r>
            <a:endParaRPr lang="en-US" sz="1300" i="1" dirty="0"/>
          </a:p>
          <a:p>
            <a:pPr lvl="1"/>
            <a:r>
              <a:rPr lang="en-US" sz="1300" i="1" dirty="0"/>
              <a:t>Target group: only low-income rural households with an annual per capital income &lt; USD 500</a:t>
            </a:r>
          </a:p>
          <a:p>
            <a:pPr lvl="1"/>
            <a:r>
              <a:rPr lang="en-US" sz="1300" i="1" dirty="0"/>
              <a:t>Target number of households: up to 1 million</a:t>
            </a:r>
          </a:p>
          <a:p>
            <a:pPr lvl="1"/>
            <a:r>
              <a:rPr lang="en-US" sz="1300" i="1" dirty="0"/>
              <a:t>Currently included households: nearly 400,000</a:t>
            </a:r>
          </a:p>
          <a:p>
            <a:pPr lvl="1"/>
            <a:r>
              <a:rPr lang="en-US" sz="1300" i="1" dirty="0"/>
              <a:t>Project developer: UPM Umwelt-</a:t>
            </a:r>
            <a:r>
              <a:rPr lang="en-US" sz="1300" i="1" dirty="0" err="1"/>
              <a:t>Projekt</a:t>
            </a:r>
            <a:r>
              <a:rPr lang="en-US" sz="1300" i="1" dirty="0"/>
              <a:t>-Management GmbH, Munich (Germany)</a:t>
            </a:r>
          </a:p>
          <a:p>
            <a:pPr lvl="1"/>
            <a:r>
              <a:rPr lang="en-US" sz="1300" i="1" dirty="0"/>
              <a:t>Local partners: Chengdu Oasis Science &amp; Technology, Sichuan Rural Energy Office (SREO)</a:t>
            </a:r>
          </a:p>
          <a:p>
            <a:pPr lvl="1"/>
            <a:r>
              <a:rPr lang="en-US" sz="1300" i="1" dirty="0"/>
              <a:t>Location: China, remote areas of Sichuan Province</a:t>
            </a:r>
          </a:p>
          <a:p>
            <a:pPr lvl="1"/>
            <a:r>
              <a:rPr lang="en-US" sz="1300" i="1" dirty="0"/>
              <a:t>Project status: registered and issuing GS CERs</a:t>
            </a:r>
          </a:p>
          <a:p>
            <a:pPr lvl="1"/>
            <a:r>
              <a:rPr lang="en-US" sz="1300" i="1" dirty="0"/>
              <a:t>Annual GHG emissions reduction: around 750,000 tCO</a:t>
            </a:r>
            <a:r>
              <a:rPr lang="en-US" sz="1300" i="1" baseline="-25000" dirty="0"/>
              <a:t>2</a:t>
            </a:r>
            <a:r>
              <a:rPr lang="en-US" sz="1300" i="1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752850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106" y="2278877"/>
            <a:ext cx="4320000" cy="2489378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venir Medium" charset="0"/>
              </a:rPr>
              <a:t>Project activity overview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69930" y="784862"/>
            <a:ext cx="8474070" cy="3983393"/>
          </a:xfrm>
        </p:spPr>
        <p:txBody>
          <a:bodyPr/>
          <a:lstStyle/>
          <a:p>
            <a:r>
              <a:rPr lang="en-US" sz="1800" dirty="0"/>
              <a:t>This project</a:t>
            </a:r>
            <a:r>
              <a:rPr lang="is-IS" sz="1800" dirty="0"/>
              <a:t>…</a:t>
            </a:r>
            <a:endParaRPr lang="en-US" sz="1800" dirty="0"/>
          </a:p>
          <a:p>
            <a:pPr lvl="1">
              <a:spcBef>
                <a:spcPts val="1200"/>
              </a:spcBef>
            </a:pPr>
            <a:r>
              <a:rPr lang="en-US" sz="1300" i="1" dirty="0"/>
              <a:t>provides </a:t>
            </a:r>
            <a:r>
              <a:rPr lang="en-US" sz="1300" b="1" i="1" dirty="0"/>
              <a:t>up to 1 million poor farmer households</a:t>
            </a:r>
            <a:r>
              <a:rPr lang="en-US" sz="1300" i="1" dirty="0"/>
              <a:t> in China’s Sichuan Province with </a:t>
            </a:r>
            <a:r>
              <a:rPr lang="en-US" sz="1300" b="1" i="1" dirty="0"/>
              <a:t>proven biogas digesters and smoke-free efficient cook stoves</a:t>
            </a:r>
          </a:p>
          <a:p>
            <a:pPr lvl="1"/>
            <a:r>
              <a:rPr lang="en-US" sz="1300" b="1" i="1" dirty="0"/>
              <a:t>avoids GHG emissions from untreated animal manure and from burned coal </a:t>
            </a:r>
            <a:endParaRPr lang="en-US" sz="1300" i="1" dirty="0"/>
          </a:p>
          <a:p>
            <a:pPr lvl="1"/>
            <a:r>
              <a:rPr lang="en-US" sz="1300" b="1" i="1" dirty="0"/>
              <a:t>generates climate-friendly, convenient and inexpensive biogas </a:t>
            </a:r>
            <a:r>
              <a:rPr lang="en-US" sz="1300" i="1" dirty="0"/>
              <a:t>for cooking, lighting or heating</a:t>
            </a:r>
          </a:p>
          <a:p>
            <a:pPr lvl="1"/>
            <a:r>
              <a:rPr lang="en-US" sz="1300" b="1" i="1" dirty="0"/>
              <a:t>complements and improves an existing rural biogas promotion scheme </a:t>
            </a:r>
            <a:r>
              <a:rPr lang="en-US" sz="1300" i="1" dirty="0"/>
              <a:t>run by the Chinese government and implemented by the Sichuan Rural Energy Office (SREO)</a:t>
            </a:r>
          </a:p>
          <a:p>
            <a:pPr lvl="1"/>
            <a:r>
              <a:rPr lang="en-US" sz="1300" b="1" i="1" dirty="0"/>
              <a:t>uses the dense network and qualified </a:t>
            </a:r>
            <a:br>
              <a:rPr lang="en-US" sz="1300" b="1" i="1" dirty="0"/>
            </a:br>
            <a:r>
              <a:rPr lang="en-US" sz="1300" b="1" i="1" dirty="0"/>
              <a:t>experts of the SREO</a:t>
            </a:r>
            <a:r>
              <a:rPr lang="en-US" sz="1300" i="1" dirty="0"/>
              <a:t>, to distribute, main-</a:t>
            </a:r>
            <a:br>
              <a:rPr lang="en-US" sz="1300" i="1" dirty="0"/>
            </a:br>
            <a:r>
              <a:rPr lang="en-US" sz="1300" i="1" dirty="0" err="1"/>
              <a:t>tain</a:t>
            </a:r>
            <a:r>
              <a:rPr lang="en-US" sz="1300" i="1" dirty="0"/>
              <a:t> and monitor biogas devices all over </a:t>
            </a:r>
            <a:br>
              <a:rPr lang="en-US" sz="1300" i="1" dirty="0"/>
            </a:br>
            <a:r>
              <a:rPr lang="en-US" sz="1300" i="1" dirty="0"/>
              <a:t>Sichuan</a:t>
            </a:r>
          </a:p>
          <a:p>
            <a:pPr lvl="1"/>
            <a:r>
              <a:rPr lang="en-US" sz="1300" i="1" dirty="0"/>
              <a:t>disposes of a </a:t>
            </a:r>
            <a:r>
              <a:rPr lang="en-US" sz="1300" b="1" i="1" dirty="0"/>
              <a:t>top-tier IT system </a:t>
            </a:r>
            <a:br>
              <a:rPr lang="en-US" sz="1300" b="1" i="1" dirty="0"/>
            </a:br>
            <a:r>
              <a:rPr lang="en-US" sz="1300" b="1" i="1" dirty="0"/>
              <a:t>for </a:t>
            </a:r>
            <a:r>
              <a:rPr lang="en-US" sz="1300" b="1" i="1" dirty="0" err="1"/>
              <a:t>PoA</a:t>
            </a:r>
            <a:r>
              <a:rPr lang="en-US" sz="1300" b="1" i="1" dirty="0"/>
              <a:t> management and monitoring</a:t>
            </a:r>
          </a:p>
          <a:p>
            <a:pPr lvl="1"/>
            <a:r>
              <a:rPr lang="en-US" sz="1300" b="1" i="1" dirty="0"/>
              <a:t>reimburses around 42% of its GS CER</a:t>
            </a:r>
            <a:br>
              <a:rPr lang="en-US" sz="1300" b="1" i="1" dirty="0"/>
            </a:br>
            <a:r>
              <a:rPr lang="en-US" sz="1300" b="1" i="1" dirty="0"/>
              <a:t>sales revenue </a:t>
            </a:r>
            <a:r>
              <a:rPr lang="en-US" sz="1300" i="1" dirty="0"/>
              <a:t>to participating house-</a:t>
            </a:r>
            <a:br>
              <a:rPr lang="en-US" sz="1300" i="1" dirty="0"/>
            </a:br>
            <a:r>
              <a:rPr lang="en-US" sz="1300" i="1" dirty="0"/>
              <a:t>holds and the SREO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6454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venir Medium" charset="0"/>
              </a:rPr>
              <a:t>SDG IMPACTS DELIVERED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69931" y="784862"/>
            <a:ext cx="3902070" cy="3977614"/>
          </a:xfrm>
        </p:spPr>
        <p:txBody>
          <a:bodyPr/>
          <a:lstStyle/>
          <a:p>
            <a:r>
              <a:rPr lang="fr-CH" sz="1800" dirty="0"/>
              <a:t>This </a:t>
            </a:r>
            <a:r>
              <a:rPr lang="fr-CH" sz="1800" dirty="0" err="1"/>
              <a:t>project</a:t>
            </a:r>
            <a:r>
              <a:rPr lang="fr-CH" sz="1800" dirty="0"/>
              <a:t> </a:t>
            </a:r>
            <a:r>
              <a:rPr lang="en-GB" sz="1800" dirty="0"/>
              <a:t>delivers</a:t>
            </a:r>
            <a:r>
              <a:rPr lang="is-IS" sz="1800" dirty="0"/>
              <a:t>…</a:t>
            </a:r>
          </a:p>
          <a:p>
            <a:pPr lvl="1">
              <a:spcBef>
                <a:spcPts val="1200"/>
              </a:spcBef>
            </a:pPr>
            <a:r>
              <a:rPr lang="de-DE" sz="1300" i="1" dirty="0"/>
              <a:t>a</a:t>
            </a:r>
            <a:r>
              <a:rPr lang="en-US" sz="1300" i="1" dirty="0"/>
              <a:t> </a:t>
            </a:r>
            <a:r>
              <a:rPr lang="en-US" sz="1300" b="1" i="1" dirty="0"/>
              <a:t>verifiable impact on 14 out of 17 UN SDGs </a:t>
            </a:r>
            <a:r>
              <a:rPr lang="en-US" sz="1300" i="1" dirty="0"/>
              <a:t>in its Sichuan target areas, according to a recent scientific study by the Center for Sustainable </a:t>
            </a:r>
            <a:r>
              <a:rPr lang="en-US" sz="1300" i="1" dirty="0" err="1"/>
              <a:t>Environmen-tal</a:t>
            </a:r>
            <a:r>
              <a:rPr lang="en-US" sz="1300" i="1" dirty="0"/>
              <a:t> Sanitation (CSES) at the University of Science and Technology in Beijing</a:t>
            </a:r>
          </a:p>
          <a:p>
            <a:pPr lvl="1"/>
            <a:r>
              <a:rPr lang="en-US" sz="1300" i="1" dirty="0"/>
              <a:t>the largest positive effects for SDGs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i="1" dirty="0"/>
              <a:t>01: No Poverty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i="1" dirty="0"/>
              <a:t>02: Zero Hunger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b="1" i="1" dirty="0"/>
              <a:t>03: Good Health &amp; Well-Being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b="1" i="1" dirty="0"/>
              <a:t>06: Clean Water &amp; Sanitation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b="1" i="1" dirty="0"/>
              <a:t>07: Affordable &amp; Clean Energy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b="1" i="1" dirty="0"/>
              <a:t>08: Decent Work &amp; Economic Growth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i="1" dirty="0"/>
              <a:t>12: Responsible Production &amp; Consumption</a:t>
            </a:r>
          </a:p>
          <a:p>
            <a:pPr marL="898525" lvl="2" indent="-131763">
              <a:spcBef>
                <a:spcPts val="0"/>
              </a:spcBef>
              <a:buFont typeface="Arial" charset="0"/>
              <a:buChar char="•"/>
            </a:pPr>
            <a:r>
              <a:rPr lang="en-US" sz="1200" b="1" i="1" dirty="0"/>
              <a:t>13: Climate Action</a:t>
            </a:r>
          </a:p>
          <a:p>
            <a:pPr marL="455613" lvl="1" indent="130175">
              <a:buNone/>
            </a:pPr>
            <a:r>
              <a:rPr lang="en-US" sz="1400" dirty="0"/>
              <a:t>	</a:t>
            </a:r>
            <a:r>
              <a:rPr lang="en-US" sz="1300" dirty="0"/>
              <a:t>Those in bold are GS4GG verified.</a:t>
            </a: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720" y="653772"/>
            <a:ext cx="4608576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927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69948" y="306565"/>
            <a:ext cx="5289111" cy="806618"/>
          </a:xfrm>
        </p:spPr>
        <p:txBody>
          <a:bodyPr>
            <a:normAutofit/>
          </a:bodyPr>
          <a:lstStyle/>
          <a:p>
            <a:r>
              <a:rPr lang="en-US" sz="2500" cap="none" dirty="0">
                <a:latin typeface="Avenir Medium" charset="0"/>
              </a:rPr>
              <a:t>SDG Impact further specified</a:t>
            </a: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8000" y="0"/>
            <a:ext cx="3186000" cy="4779000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1" y="1547409"/>
            <a:ext cx="540000" cy="540000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1" y="2215738"/>
            <a:ext cx="540000" cy="540000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1" y="2879716"/>
            <a:ext cx="540000" cy="540000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1" y="3543694"/>
            <a:ext cx="540000" cy="540000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1297965" y="1582926"/>
            <a:ext cx="4572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benefitting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financially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from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the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PoA</a:t>
            </a:r>
            <a:r>
              <a:rPr lang="en-US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with 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40%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increase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of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disposable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household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income</a:t>
            </a:r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>
            <a:off x="1297965" y="2245665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with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improved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food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security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and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nutrition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with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182,000 ha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under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sustainable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agricultural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practices</a:t>
            </a:r>
            <a:endParaRPr lang="en-US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1297965" y="2905819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benefitting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from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improved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health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,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mostly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women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and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children</a:t>
            </a:r>
            <a:endParaRPr lang="en-US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1297965" y="3556524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better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qualified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in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renewable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energy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with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2,000 additional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people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qualified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biogas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experts</a:t>
            </a:r>
            <a:endParaRPr lang="en-US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487058" y="1051143"/>
            <a:ext cx="5107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i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Nearly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400,000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households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or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1.2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million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people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endParaRPr lang="de-DE" dirty="0"/>
          </a:p>
        </p:txBody>
      </p:sp>
      <p:pic>
        <p:nvPicPr>
          <p:cNvPr id="18" name="Bild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4173505"/>
            <a:ext cx="540000" cy="540000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1297965" y="4205805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benefitting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from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improved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waste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management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,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less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fertilizer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&amp;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pesticide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use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and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better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sanitation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systems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2045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69948" y="306565"/>
            <a:ext cx="5289111" cy="806618"/>
          </a:xfrm>
        </p:spPr>
        <p:txBody>
          <a:bodyPr>
            <a:normAutofit/>
          </a:bodyPr>
          <a:lstStyle/>
          <a:p>
            <a:r>
              <a:rPr lang="en-US" sz="2500" cap="none" dirty="0">
                <a:latin typeface="Avenir Medium" charset="0"/>
              </a:rPr>
              <a:t>SDG Impact further specified</a:t>
            </a:r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1" y="3473738"/>
            <a:ext cx="540000" cy="540000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1297965" y="3409521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Symbol" charset="2"/>
              <a:buChar char="-"/>
            </a:pP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1,055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of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total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female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jobs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created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the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PoA</a:t>
            </a:r>
            <a:endParaRPr lang="de-DE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  <a:p>
            <a:pPr marL="285750" indent="-285750">
              <a:buFont typeface="Symbol" charset="2"/>
              <a:buChar char="-"/>
            </a:pP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1.5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hours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per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day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less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cooking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time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for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women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and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now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available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for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other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purposes</a:t>
            </a:r>
            <a:endParaRPr lang="en-US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487058" y="1051143"/>
            <a:ext cx="5107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i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Nearly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400,000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households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or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1.2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million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people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endParaRPr lang="de-DE" dirty="0"/>
          </a:p>
        </p:txBody>
      </p:sp>
      <p:pic>
        <p:nvPicPr>
          <p:cNvPr id="18" name="Bild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1548742"/>
            <a:ext cx="540000" cy="540000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1297965" y="1680174"/>
            <a:ext cx="4572000" cy="2923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with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access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to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clean,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reliable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and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affordable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biogas</a:t>
            </a:r>
            <a:endParaRPr lang="de-DE" dirty="0"/>
          </a:p>
        </p:txBody>
      </p:sp>
      <p:pic>
        <p:nvPicPr>
          <p:cNvPr id="21" name="Bild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1" y="2222592"/>
            <a:ext cx="540000" cy="540000"/>
          </a:xfrm>
          <a:prstGeom prst="rect">
            <a:avLst/>
          </a:prstGeom>
        </p:spPr>
      </p:pic>
      <p:sp>
        <p:nvSpPr>
          <p:cNvPr id="22" name="Rechteck 21"/>
          <p:cNvSpPr/>
          <p:nvPr/>
        </p:nvSpPr>
        <p:spPr>
          <a:xfrm>
            <a:off x="1297948" y="2348613"/>
            <a:ext cx="4572000" cy="2923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benefitting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from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sustained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income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growth</a:t>
            </a:r>
            <a:endParaRPr lang="en-US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87058" y="2981862"/>
            <a:ext cx="5107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Other SDG Impact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of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this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PoA</a:t>
            </a:r>
            <a:r>
              <a:rPr lang="de-DE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:</a:t>
            </a:r>
            <a:endParaRPr lang="de-DE" dirty="0"/>
          </a:p>
        </p:txBody>
      </p:sp>
      <p:pic>
        <p:nvPicPr>
          <p:cNvPr id="24" name="Bild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4136282"/>
            <a:ext cx="540000" cy="540000"/>
          </a:xfrm>
          <a:prstGeom prst="rect">
            <a:avLst/>
          </a:prstGeom>
        </p:spPr>
      </p:pic>
      <p:sp>
        <p:nvSpPr>
          <p:cNvPr id="25" name="Rechteck 24"/>
          <p:cNvSpPr/>
          <p:nvPr/>
        </p:nvSpPr>
        <p:spPr>
          <a:xfrm>
            <a:off x="1297965" y="4169134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Symbol" charset="2"/>
              <a:buChar char="-"/>
            </a:pP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10,550 total 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jobs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created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by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the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project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,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thereof</a:t>
            </a:r>
            <a:b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</a:b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2,000 permanent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jobs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and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8,550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temporary</a:t>
            </a:r>
            <a:r>
              <a:rPr lang="de-DE" sz="1300" b="1" i="1" dirty="0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 </a:t>
            </a:r>
            <a:r>
              <a:rPr lang="de-DE" sz="1300" b="1" i="1" dirty="0" err="1">
                <a:solidFill>
                  <a:srgbClr val="25A09E"/>
                </a:solidFill>
                <a:latin typeface="Avenir Light" charset="0"/>
                <a:ea typeface="Avenir Heavy" charset="0"/>
                <a:cs typeface="Avenir Heavy" charset="0"/>
              </a:rPr>
              <a:t>jobs</a:t>
            </a:r>
            <a:endParaRPr lang="en-US" sz="1300" b="1" i="1" dirty="0">
              <a:solidFill>
                <a:srgbClr val="25A09E"/>
              </a:solidFill>
              <a:latin typeface="Avenir Light" charset="0"/>
              <a:ea typeface="Avenir Heavy" charset="0"/>
              <a:cs typeface="Avenir Heavy" charset="0"/>
            </a:endParaRPr>
          </a:p>
        </p:txBody>
      </p:sp>
      <p:pic>
        <p:nvPicPr>
          <p:cNvPr id="26" name="Bild 2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059" y="0"/>
            <a:ext cx="3165046" cy="478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35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69948" y="306565"/>
            <a:ext cx="5289111" cy="806618"/>
          </a:xfrm>
        </p:spPr>
        <p:txBody>
          <a:bodyPr>
            <a:normAutofit/>
          </a:bodyPr>
          <a:lstStyle/>
          <a:p>
            <a:r>
              <a:rPr lang="en-US" sz="2500" cap="none" dirty="0">
                <a:latin typeface="Avenir Medium" charset="0"/>
              </a:rPr>
              <a:t>SDG Impact further specified</a:t>
            </a: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-715112"/>
            <a:ext cx="5665694" cy="8498541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1844077"/>
            <a:ext cx="540000" cy="540000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2552353"/>
            <a:ext cx="540000" cy="540000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3264159"/>
            <a:ext cx="540000" cy="540000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3987997"/>
            <a:ext cx="540000" cy="540000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48" y="1141145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9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venir Medium" charset="0"/>
              </a:rPr>
              <a:t>HOW IS This PROJECT INNOVATIVE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69930" y="784862"/>
            <a:ext cx="8474070" cy="3878819"/>
          </a:xfrm>
        </p:spPr>
        <p:txBody>
          <a:bodyPr/>
          <a:lstStyle/>
          <a:p>
            <a:r>
              <a:rPr lang="en-US" sz="1800" dirty="0"/>
              <a:t>This project is innovative because it was</a:t>
            </a:r>
            <a:r>
              <a:rPr lang="is-IS" sz="1800" dirty="0"/>
              <a:t>…</a:t>
            </a:r>
            <a:endParaRPr lang="en-US" sz="1800" dirty="0"/>
          </a:p>
          <a:p>
            <a:pPr lvl="1"/>
            <a:r>
              <a:rPr lang="en-US" sz="1300" i="1" dirty="0"/>
              <a:t>the first </a:t>
            </a:r>
            <a:r>
              <a:rPr lang="en-US" sz="1300" i="1" dirty="0" err="1"/>
              <a:t>PoA</a:t>
            </a:r>
            <a:r>
              <a:rPr lang="en-US" sz="1300" i="1" dirty="0"/>
              <a:t> of its kind to apply a new combination of CDM methodologies that are ideally suited for large-scale biogas development </a:t>
            </a:r>
            <a:r>
              <a:rPr lang="en-US" sz="1300" i="1" dirty="0" err="1"/>
              <a:t>programmes</a:t>
            </a:r>
            <a:r>
              <a:rPr lang="en-US" sz="1300" i="1" dirty="0"/>
              <a:t> at household level</a:t>
            </a:r>
          </a:p>
          <a:p>
            <a:pPr lvl="1"/>
            <a:r>
              <a:rPr lang="en-US" sz="1300" dirty="0"/>
              <a:t>one of the first </a:t>
            </a:r>
            <a:r>
              <a:rPr lang="en-US" sz="1300" dirty="0" err="1"/>
              <a:t>PoAs</a:t>
            </a:r>
            <a:r>
              <a:rPr lang="en-US" sz="1300" dirty="0"/>
              <a:t> worldwide to be registered under CDM and Gold Standard, and having issued GS CERs</a:t>
            </a:r>
          </a:p>
          <a:p>
            <a:pPr lvl="1"/>
            <a:r>
              <a:rPr lang="en-US" sz="1300" dirty="0"/>
              <a:t>one of the first participants in the Global Alliance for Clean Cook Stoves and the UNFCCC CDM Sustainable Development Co-Benefits Reporting Initiative</a:t>
            </a:r>
          </a:p>
          <a:p>
            <a:pPr lvl="1"/>
            <a:r>
              <a:rPr lang="en-US" sz="1300" dirty="0"/>
              <a:t>the first </a:t>
            </a:r>
            <a:r>
              <a:rPr lang="en-US" sz="1300" dirty="0" err="1"/>
              <a:t>PoA</a:t>
            </a:r>
            <a:r>
              <a:rPr lang="en-US" sz="1300" dirty="0"/>
              <a:t> to have successfully migrated to the new Gold Standard for the Global Goals (GS4GG)</a:t>
            </a:r>
          </a:p>
          <a:p>
            <a:pPr lvl="1"/>
            <a:endParaRPr lang="en-US" sz="1200" dirty="0"/>
          </a:p>
          <a:p>
            <a:pPr lvl="1"/>
            <a:endParaRPr lang="en-US" sz="1300" i="1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15137"/>
            <a:ext cx="9144000" cy="207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69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venir Medium" charset="0"/>
              </a:rPr>
              <a:t>The Project’s IMPACT Visualized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800" dirty="0"/>
              <a:t>Cooking with coal and firewood (left) and cooking with biogas (right)</a:t>
            </a: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4" y="1567543"/>
            <a:ext cx="4317892" cy="2880000"/>
          </a:xfrm>
          <a:prstGeom prst="rect">
            <a:avLst/>
          </a:prstGeom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934" y="1567543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24005"/>
      </p:ext>
    </p:extLst>
  </p:cSld>
  <p:clrMapOvr>
    <a:masterClrMapping/>
  </p:clrMapOvr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Template" id="{9BEB64B8-7382-DD4C-AC4B-7003704D5991}" vid="{01ECDD87-3CE0-704B-9D03-C3C9A81999A6}"/>
    </a:ext>
  </a:extLst>
</a:theme>
</file>

<file path=ppt/theme/theme2.xml><?xml version="1.0" encoding="utf-8"?>
<a:theme xmlns:a="http://schemas.openxmlformats.org/drawingml/2006/main" name="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Template" id="{9BEB64B8-7382-DD4C-AC4B-7003704D5991}" vid="{E4BD0090-E014-5043-8DA5-0ED1A228C1D3}"/>
    </a:ext>
  </a:extLst>
</a:theme>
</file>

<file path=ppt/theme/theme3.xml><?xml version="1.0" encoding="utf-8"?>
<a:theme xmlns:a="http://schemas.openxmlformats.org/drawingml/2006/main" name="Bod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Template" id="{9BEB64B8-7382-DD4C-AC4B-7003704D5991}" vid="{A7251F4F-1D51-964E-B83A-1C58F0E6D66E}"/>
    </a:ext>
  </a:extLst>
</a:theme>
</file>

<file path=ppt/theme/theme4.xml><?xml version="1.0" encoding="utf-8"?>
<a:theme xmlns:a="http://schemas.openxmlformats.org/drawingml/2006/main" name="Conclusio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Template" id="{9BEB64B8-7382-DD4C-AC4B-7003704D5991}" vid="{E8688654-70ED-A145-9ADA-1BF92CE61DB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260BFFFCF9CB4EA980B450814CA141" ma:contentTypeVersion="5" ma:contentTypeDescription="Create a new document." ma:contentTypeScope="" ma:versionID="2c95a8f371b0686bdccd9c81615b75ce">
  <xsd:schema xmlns:xsd="http://www.w3.org/2001/XMLSchema" xmlns:xs="http://www.w3.org/2001/XMLSchema" xmlns:p="http://schemas.microsoft.com/office/2006/metadata/properties" xmlns:ns2="40ff25b3-493e-4851-82b7-4e504def2eba" xmlns:ns3="c1da8cb9-82a8-4be5-b309-6730a2e98068" targetNamespace="http://schemas.microsoft.com/office/2006/metadata/properties" ma:root="true" ma:fieldsID="76b01e6edc055ff345c5f297b6a57ec9" ns2:_="" ns3:_="">
    <xsd:import namespace="40ff25b3-493e-4851-82b7-4e504def2eba"/>
    <xsd:import namespace="c1da8cb9-82a8-4be5-b309-6730a2e980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f25b3-493e-4851-82b7-4e504def2eb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da8cb9-82a8-4be5-b309-6730a2e98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84CDE6-7E33-4EF3-AF6B-31ACC2E8F1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f25b3-493e-4851-82b7-4e504def2eba"/>
    <ds:schemaRef ds:uri="c1da8cb9-82a8-4be5-b309-6730a2e980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5B9B7C-C867-45CD-9AA5-38F210A458D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5D0C71-2898-4C93-B540-A515C98A87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PowerPoint_Template</Template>
  <TotalTime>22</TotalTime>
  <Words>554</Words>
  <Application>Microsoft Macintosh PowerPoint</Application>
  <PresentationFormat>On-screen Show (16:9)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AppleSymbols</vt:lpstr>
      <vt:lpstr>Arial</vt:lpstr>
      <vt:lpstr>Avenir Book</vt:lpstr>
      <vt:lpstr>Avenir Heavy</vt:lpstr>
      <vt:lpstr>Avenir Light</vt:lpstr>
      <vt:lpstr>Avenir Medium</vt:lpstr>
      <vt:lpstr>Calibri</vt:lpstr>
      <vt:lpstr>Gotham Medium</vt:lpstr>
      <vt:lpstr>LucidaGrande</vt:lpstr>
      <vt:lpstr>Symbol</vt:lpstr>
      <vt:lpstr>Title</vt:lpstr>
      <vt:lpstr>Section</vt:lpstr>
      <vt:lpstr>Body</vt:lpstr>
      <vt:lpstr>Conclusion</vt:lpstr>
      <vt:lpstr>UPM’s Sichuan Rural Poor-Household Biogas Development Programme</vt:lpstr>
      <vt:lpstr>The Sichuan Rural Poor-Household  Biogas Development Programme</vt:lpstr>
      <vt:lpstr>Project activity overview</vt:lpstr>
      <vt:lpstr>SDG IMPACTS DELIVERED</vt:lpstr>
      <vt:lpstr>SDG Impact further specified</vt:lpstr>
      <vt:lpstr>SDG Impact further specified</vt:lpstr>
      <vt:lpstr>SDG Impact further specified</vt:lpstr>
      <vt:lpstr>HOW IS This PROJECT INNOVATIVE</vt:lpstr>
      <vt:lpstr>The Project’s IMPACT Visualized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Marketplace for gold standard members</dc:title>
  <dc:creator>Gabriel Kuettel</dc:creator>
  <cp:lastModifiedBy>Gabriel Kuettel</cp:lastModifiedBy>
  <cp:revision>96</cp:revision>
  <cp:lastPrinted>2018-04-13T14:28:19Z</cp:lastPrinted>
  <dcterms:created xsi:type="dcterms:W3CDTF">2017-12-07T19:30:14Z</dcterms:created>
  <dcterms:modified xsi:type="dcterms:W3CDTF">2018-05-02T04:27:54Z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0x0101003A260BFFFCF9CB4EA980B450814CA141</vt:lpwstr>
  </property>
</Properties>
</file>