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6" r:id="rId3"/>
    <p:sldId id="263" r:id="rId4"/>
    <p:sldId id="259" r:id="rId5"/>
    <p:sldId id="258" r:id="rId6"/>
    <p:sldId id="260" r:id="rId7"/>
    <p:sldId id="262" r:id="rId8"/>
    <p:sldId id="261" r:id="rId9"/>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initials="b"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4563" autoAdjust="0"/>
    <p:restoredTop sz="67633" autoAdjust="0"/>
  </p:normalViewPr>
  <p:slideViewPr>
    <p:cSldViewPr>
      <p:cViewPr>
        <p:scale>
          <a:sx n="100" d="100"/>
          <a:sy n="100" d="100"/>
        </p:scale>
        <p:origin x="144" y="-640"/>
      </p:cViewPr>
      <p:guideLst>
        <p:guide orient="horz" pos="2160"/>
        <p:guide pos="2880"/>
      </p:guideLst>
    </p:cSldViewPr>
  </p:slideViewPr>
  <p:notesTextViewPr>
    <p:cViewPr>
      <p:scale>
        <a:sx n="1" d="1"/>
        <a:sy n="1" d="1"/>
      </p:scale>
      <p:origin x="0" y="-84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viewProps" Target="viewProps.xml"/><Relationship Id="rId8" Type="http://schemas.openxmlformats.org/officeDocument/2006/relationships/slide" Target="slides/slide7.xml"/><Relationship Id="rId18"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presProps" Target="presProps.xml"/><Relationship Id="rId7" Type="http://schemas.openxmlformats.org/officeDocument/2006/relationships/slide" Target="slides/slide6.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notesMaster" Target="notesMasters/notesMaster1.xml"/><Relationship Id="rId1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8E01C4-ED71-449D-836D-FC2DFC101D84}" type="datetimeFigureOut">
              <a:rPr lang="de-DE" smtClean="0"/>
              <a:t>30.04.18</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154A60-25C7-4C39-BD05-1B003A48D0C1}" type="slidenum">
              <a:rPr lang="de-DE" smtClean="0"/>
              <a:t>‹#›</a:t>
            </a:fld>
            <a:endParaRPr lang="de-DE"/>
          </a:p>
        </p:txBody>
      </p:sp>
    </p:spTree>
    <p:extLst>
      <p:ext uri="{BB962C8B-B14F-4D97-AF65-F5344CB8AC3E}">
        <p14:creationId xmlns:p14="http://schemas.microsoft.com/office/powerpoint/2010/main" val="3180960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image" Target="../media/image8.JPG"/></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Dear</a:t>
            </a:r>
            <a:r>
              <a:rPr lang="en-US" baseline="0" dirty="0" smtClean="0"/>
              <a:t> audience,</a:t>
            </a:r>
          </a:p>
          <a:p>
            <a:r>
              <a:rPr lang="en-US" baseline="0" dirty="0" smtClean="0"/>
              <a:t>Dear team of </a:t>
            </a:r>
            <a:r>
              <a:rPr lang="en-US" baseline="0" dirty="0" err="1" smtClean="0"/>
              <a:t>GoldStandard</a:t>
            </a:r>
            <a:r>
              <a:rPr lang="en-US" baseline="0" dirty="0" smtClean="0"/>
              <a:t>,</a:t>
            </a:r>
          </a:p>
          <a:p>
            <a:endParaRPr lang="en-US" baseline="0" dirty="0" smtClean="0"/>
          </a:p>
          <a:p>
            <a:r>
              <a:rPr lang="en-US" baseline="0" dirty="0" smtClean="0"/>
              <a:t>Thank you for having us today and inviting us to this “Finance Beyond” session.</a:t>
            </a:r>
          </a:p>
          <a:p>
            <a:endParaRPr lang="en-US" baseline="0" dirty="0" smtClean="0"/>
          </a:p>
          <a:p>
            <a:r>
              <a:rPr lang="en-US" baseline="0" dirty="0" smtClean="0"/>
              <a:t>We are representing the company network of “</a:t>
            </a:r>
            <a:r>
              <a:rPr lang="en-US" baseline="0" dirty="0" err="1" smtClean="0"/>
              <a:t>FuturoVerde</a:t>
            </a:r>
            <a:r>
              <a:rPr lang="en-US" baseline="0" dirty="0" smtClean="0"/>
              <a:t>” which includes several companies in Germany and Costa Rica dealing with financing and developing Integrated Land Use projects, where the biggest project so far is “</a:t>
            </a:r>
            <a:r>
              <a:rPr lang="en-US" baseline="0" dirty="0" err="1" smtClean="0"/>
              <a:t>BaumInvest</a:t>
            </a:r>
            <a:r>
              <a:rPr lang="en-US" baseline="0" dirty="0" smtClean="0"/>
              <a:t>”, one of the first forestry projects in the world under the </a:t>
            </a:r>
            <a:r>
              <a:rPr lang="en-US" baseline="0" dirty="0" err="1" smtClean="0"/>
              <a:t>GoldStandard</a:t>
            </a:r>
            <a:r>
              <a:rPr lang="en-US" baseline="0" dirty="0" smtClean="0"/>
              <a:t> Land Use &amp; forests certification.</a:t>
            </a:r>
          </a:p>
          <a:p>
            <a:endParaRPr lang="en-US" baseline="0" dirty="0" smtClean="0"/>
          </a:p>
          <a:p>
            <a:r>
              <a:rPr lang="en-US" baseline="0" dirty="0" smtClean="0"/>
              <a:t>My colleague Barbara San Martin is a Forestry Consultant in the project, my name is </a:t>
            </a:r>
            <a:r>
              <a:rPr lang="en-US" baseline="0" dirty="0" err="1" smtClean="0"/>
              <a:t>Heiko</a:t>
            </a:r>
            <a:r>
              <a:rPr lang="en-US" baseline="0" dirty="0" smtClean="0"/>
              <a:t> Rock and I am the Key Account Manager for </a:t>
            </a:r>
            <a:r>
              <a:rPr lang="en-US" baseline="0" dirty="0" err="1" smtClean="0"/>
              <a:t>BaumInvest</a:t>
            </a:r>
            <a:r>
              <a:rPr lang="en-US" baseline="0" dirty="0" smtClean="0"/>
              <a:t>.</a:t>
            </a:r>
          </a:p>
        </p:txBody>
      </p:sp>
      <p:sp>
        <p:nvSpPr>
          <p:cNvPr id="4" name="Slide Number Placeholder 3"/>
          <p:cNvSpPr>
            <a:spLocks noGrp="1"/>
          </p:cNvSpPr>
          <p:nvPr>
            <p:ph type="sldNum" sz="quarter" idx="10"/>
          </p:nvPr>
        </p:nvSpPr>
        <p:spPr/>
        <p:txBody>
          <a:bodyPr/>
          <a:lstStyle/>
          <a:p>
            <a:fld id="{06154A60-25C7-4C39-BD05-1B003A48D0C1}" type="slidenum">
              <a:rPr lang="de-DE" smtClean="0"/>
              <a:t>1</a:t>
            </a:fld>
            <a:endParaRPr lang="de-DE"/>
          </a:p>
        </p:txBody>
      </p:sp>
    </p:spTree>
    <p:extLst>
      <p:ext uri="{BB962C8B-B14F-4D97-AF65-F5344CB8AC3E}">
        <p14:creationId xmlns:p14="http://schemas.microsoft.com/office/powerpoint/2010/main" val="2769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600"/>
              </a:spcAft>
            </a:pPr>
            <a:r>
              <a:rPr lang="de-DE" sz="1200" b="1" dirty="0" err="1" smtClean="0"/>
              <a:t>BaumInvest</a:t>
            </a:r>
            <a:r>
              <a:rPr lang="de-DE" sz="1200" b="1" dirty="0" smtClean="0"/>
              <a:t> </a:t>
            </a:r>
            <a:r>
              <a:rPr lang="de-DE" sz="1200" b="1" dirty="0" err="1" smtClean="0"/>
              <a:t>brings</a:t>
            </a:r>
            <a:r>
              <a:rPr lang="de-DE" sz="1200" b="1" baseline="0" dirty="0" smtClean="0"/>
              <a:t> innovative </a:t>
            </a:r>
            <a:r>
              <a:rPr lang="de-DE" sz="1200" b="1" baseline="0" dirty="0" err="1" smtClean="0"/>
              <a:t>solutions</a:t>
            </a:r>
            <a:r>
              <a:rPr lang="de-DE" sz="1200" b="1" baseline="0" dirty="0" smtClean="0"/>
              <a:t> </a:t>
            </a:r>
            <a:r>
              <a:rPr lang="de-DE" sz="1200" b="1" baseline="0" dirty="0" err="1" smtClean="0"/>
              <a:t>to</a:t>
            </a:r>
            <a:r>
              <a:rPr lang="de-DE" sz="1200" b="1" baseline="0" dirty="0" smtClean="0"/>
              <a:t> </a:t>
            </a:r>
            <a:r>
              <a:rPr lang="de-DE" sz="1200" b="1" baseline="0" dirty="0" err="1" smtClean="0"/>
              <a:t>long</a:t>
            </a:r>
            <a:r>
              <a:rPr lang="de-DE" sz="1200" b="1" baseline="0" dirty="0" smtClean="0"/>
              <a:t>-term </a:t>
            </a:r>
            <a:r>
              <a:rPr lang="de-DE" sz="1200" b="1" baseline="0" dirty="0" err="1" smtClean="0"/>
              <a:t>problems</a:t>
            </a:r>
            <a:endParaRPr lang="de-DE" sz="1200" b="1" baseline="0" dirty="0" smtClean="0"/>
          </a:p>
          <a:p>
            <a:pPr marL="0" indent="0" algn="l">
              <a:spcAft>
                <a:spcPts val="600"/>
              </a:spcAft>
              <a:buFont typeface="Arial" panose="020B0604020202020204" pitchFamily="34" charset="0"/>
              <a:buNone/>
            </a:pPr>
            <a:endParaRPr lang="de-DE" sz="1200" b="0" baseline="0" dirty="0" smtClean="0"/>
          </a:p>
          <a:p>
            <a:pPr marL="0" indent="0" algn="l">
              <a:spcAft>
                <a:spcPts val="600"/>
              </a:spcAft>
              <a:buFont typeface="Arial" panose="020B0604020202020204" pitchFamily="34" charset="0"/>
              <a:buNone/>
            </a:pPr>
            <a:r>
              <a:rPr lang="de-DE" sz="1200" b="0" baseline="0" dirty="0" smtClean="0"/>
              <a:t>The </a:t>
            </a:r>
            <a:r>
              <a:rPr lang="de-DE" sz="1200" b="0" baseline="0" dirty="0" err="1" smtClean="0"/>
              <a:t>project</a:t>
            </a:r>
            <a:r>
              <a:rPr lang="de-DE" sz="1200" b="0" baseline="0" dirty="0" smtClean="0"/>
              <a:t> </a:t>
            </a:r>
            <a:r>
              <a:rPr lang="de-DE" sz="1200" b="0" baseline="0" dirty="0" err="1" smtClean="0"/>
              <a:t>starts</a:t>
            </a:r>
            <a:r>
              <a:rPr lang="de-DE" sz="1200" b="0" baseline="0" dirty="0" smtClean="0"/>
              <a:t> in 2007, in </a:t>
            </a:r>
            <a:r>
              <a:rPr lang="de-DE" sz="1200" b="0" baseline="0" dirty="0" err="1" smtClean="0"/>
              <a:t>the</a:t>
            </a:r>
            <a:r>
              <a:rPr lang="de-DE" sz="1200" b="0" baseline="0" dirty="0" smtClean="0"/>
              <a:t> </a:t>
            </a:r>
            <a:r>
              <a:rPr lang="de-DE" sz="1200" b="0" baseline="0" dirty="0" err="1" smtClean="0"/>
              <a:t>context</a:t>
            </a:r>
            <a:r>
              <a:rPr lang="de-DE" sz="1200" b="0" baseline="0" dirty="0" smtClean="0"/>
              <a:t> </a:t>
            </a:r>
            <a:r>
              <a:rPr lang="de-DE" sz="1200" b="0" baseline="0" dirty="0" err="1" smtClean="0"/>
              <a:t>of</a:t>
            </a:r>
            <a:r>
              <a:rPr lang="de-DE" sz="1200" b="0" baseline="0" dirty="0" smtClean="0"/>
              <a:t> high </a:t>
            </a:r>
            <a:r>
              <a:rPr lang="de-DE" sz="1200" b="0" baseline="0" dirty="0" err="1" smtClean="0"/>
              <a:t>net</a:t>
            </a:r>
            <a:r>
              <a:rPr lang="de-DE" sz="1200" b="0" baseline="0" dirty="0" smtClean="0"/>
              <a:t> </a:t>
            </a:r>
            <a:r>
              <a:rPr lang="de-DE" sz="1200" b="0" baseline="0" dirty="0" err="1" smtClean="0"/>
              <a:t>deforestation</a:t>
            </a:r>
            <a:r>
              <a:rPr lang="de-DE" sz="1200" b="0" baseline="0" dirty="0" smtClean="0"/>
              <a:t> </a:t>
            </a:r>
            <a:r>
              <a:rPr lang="de-DE" sz="1200" b="0" baseline="0" dirty="0" err="1" smtClean="0"/>
              <a:t>rates</a:t>
            </a:r>
            <a:r>
              <a:rPr lang="de-DE" sz="1200" b="0" baseline="0" dirty="0" smtClean="0"/>
              <a:t> in Costa Rica. A</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group</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of</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investors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decide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to</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move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forward</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and</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invest</a:t>
            </a:r>
            <a:r>
              <a:rPr lang="de-DE" sz="1200" b="0" baseline="0" dirty="0" smtClean="0">
                <a:sym typeface="Wingdings" panose="05000000000000000000" pitchFamily="2" charset="2"/>
              </a:rPr>
              <a:t> in </a:t>
            </a:r>
            <a:r>
              <a:rPr lang="de-DE" sz="1200" b="0" baseline="0" dirty="0" err="1" smtClean="0">
                <a:sym typeface="Wingdings" panose="05000000000000000000" pitchFamily="2" charset="2"/>
              </a:rPr>
              <a:t>reforestation</a:t>
            </a:r>
            <a:r>
              <a:rPr lang="de-DE" sz="1200" b="0" baseline="0" dirty="0" smtClean="0">
                <a:sym typeface="Wingdings" panose="05000000000000000000" pitchFamily="2" charset="2"/>
              </a:rPr>
              <a:t>. Back </a:t>
            </a:r>
            <a:r>
              <a:rPr lang="de-DE" sz="1200" b="0" baseline="0" dirty="0" err="1" smtClean="0">
                <a:sym typeface="Wingdings" panose="05000000000000000000" pitchFamily="2" charset="2"/>
              </a:rPr>
              <a:t>then</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project</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started</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planting</a:t>
            </a:r>
            <a:r>
              <a:rPr lang="de-DE" sz="1200" b="0" baseline="0" dirty="0" smtClean="0">
                <a:sym typeface="Wingdings" panose="05000000000000000000" pitchFamily="2" charset="2"/>
              </a:rPr>
              <a:t> a </a:t>
            </a:r>
            <a:r>
              <a:rPr lang="de-DE" sz="1200" b="0" baseline="0" dirty="0" err="1" smtClean="0">
                <a:sym typeface="Wingdings" panose="05000000000000000000" pitchFamily="2" charset="2"/>
              </a:rPr>
              <a:t>small</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area</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of</a:t>
            </a:r>
            <a:r>
              <a:rPr lang="de-DE" sz="1200" b="0" baseline="0" dirty="0" smtClean="0">
                <a:sym typeface="Wingdings" panose="05000000000000000000" pitchFamily="2" charset="2"/>
              </a:rPr>
              <a:t> Teak </a:t>
            </a:r>
            <a:r>
              <a:rPr lang="de-DE" sz="1200" b="0" baseline="0" dirty="0" err="1" smtClean="0">
                <a:sym typeface="Wingdings" panose="05000000000000000000" pitchFamily="2" charset="2"/>
              </a:rPr>
              <a:t>as</a:t>
            </a:r>
            <a:r>
              <a:rPr lang="de-DE" sz="1200" b="0" baseline="0" dirty="0" smtClean="0">
                <a:sym typeface="Wingdings" panose="05000000000000000000" pitchFamily="2" charset="2"/>
              </a:rPr>
              <a:t> a </a:t>
            </a:r>
            <a:r>
              <a:rPr lang="de-DE" sz="1200" b="0" baseline="0" dirty="0" err="1" smtClean="0">
                <a:sym typeface="Wingdings" panose="05000000000000000000" pitchFamily="2" charset="2"/>
              </a:rPr>
              <a:t>means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to</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secure</a:t>
            </a:r>
            <a:r>
              <a:rPr lang="de-DE" sz="1200" b="0" baseline="0" dirty="0" smtClean="0">
                <a:sym typeface="Wingdings" panose="05000000000000000000" pitchFamily="2" charset="2"/>
              </a:rPr>
              <a:t> a </a:t>
            </a:r>
            <a:r>
              <a:rPr lang="de-DE" sz="1200" b="0" baseline="0" dirty="0" err="1" smtClean="0">
                <a:sym typeface="Wingdings" panose="05000000000000000000" pitchFamily="2" charset="2"/>
              </a:rPr>
              <a:t>financial</a:t>
            </a:r>
            <a:r>
              <a:rPr lang="de-DE" sz="1200" b="0" baseline="0" dirty="0" smtClean="0">
                <a:sym typeface="Wingdings" panose="05000000000000000000" pitchFamily="2" charset="2"/>
              </a:rPr>
              <a:t> cash </a:t>
            </a:r>
            <a:r>
              <a:rPr lang="de-DE" sz="1200" b="0" baseline="0" dirty="0" err="1" smtClean="0">
                <a:sym typeface="Wingdings" panose="05000000000000000000" pitchFamily="2" charset="2"/>
              </a:rPr>
              <a:t>flow</a:t>
            </a:r>
            <a:r>
              <a:rPr lang="de-DE" sz="1200" b="0" baseline="0" dirty="0" smtClean="0">
                <a:sym typeface="Wingdings" panose="05000000000000000000" pitchFamily="2" charset="2"/>
              </a:rPr>
              <a:t>.</a:t>
            </a:r>
          </a:p>
          <a:p>
            <a:pPr marL="0" indent="0" algn="l">
              <a:spcAft>
                <a:spcPts val="600"/>
              </a:spcAft>
              <a:buFont typeface="Arial" panose="020B0604020202020204" pitchFamily="34" charset="0"/>
              <a:buNone/>
            </a:pPr>
            <a:endParaRPr lang="en-US" sz="1200" b="0" dirty="0" smtClean="0"/>
          </a:p>
          <a:p>
            <a:pPr marL="0" indent="0" algn="l">
              <a:spcAft>
                <a:spcPts val="600"/>
              </a:spcAft>
              <a:buFont typeface="Arial" panose="020B0604020202020204" pitchFamily="34" charset="0"/>
              <a:buNone/>
            </a:pPr>
            <a:r>
              <a:rPr lang="de-DE" sz="1200" b="0" baseline="0" dirty="0" smtClean="0">
                <a:sym typeface="Wingdings" panose="05000000000000000000" pitchFamily="2" charset="2"/>
              </a:rPr>
              <a:t>10 </a:t>
            </a:r>
            <a:r>
              <a:rPr lang="de-DE" sz="1200" b="0" baseline="0" dirty="0" err="1" smtClean="0">
                <a:sym typeface="Wingdings" panose="05000000000000000000" pitchFamily="2" charset="2"/>
              </a:rPr>
              <a:t>years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later</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BaumInvest</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has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grown</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up</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to</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gather</a:t>
            </a:r>
            <a:r>
              <a:rPr lang="de-DE" sz="1200" b="0" baseline="0" dirty="0" smtClean="0">
                <a:sym typeface="Wingdings" panose="05000000000000000000" pitchFamily="2" charset="2"/>
              </a:rPr>
              <a:t> 2.000 </a:t>
            </a:r>
            <a:r>
              <a:rPr lang="de-DE" sz="1200" b="0" baseline="0" dirty="0" err="1" smtClean="0">
                <a:sym typeface="Wingdings" panose="05000000000000000000" pitchFamily="2" charset="2"/>
              </a:rPr>
              <a:t>investors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reforesting</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around</a:t>
            </a:r>
            <a:r>
              <a:rPr lang="de-DE" sz="1200" b="0" baseline="0" dirty="0" smtClean="0">
                <a:sym typeface="Wingdings" panose="05000000000000000000" pitchFamily="2" charset="2"/>
              </a:rPr>
              <a:t> 1.500 ha. (1.2 mill. </a:t>
            </a:r>
            <a:r>
              <a:rPr lang="de-DE" sz="1200" b="0" baseline="0" dirty="0" err="1" smtClean="0">
                <a:sym typeface="Wingdings" panose="05000000000000000000" pitchFamily="2" charset="2"/>
              </a:rPr>
              <a:t>Trees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of</a:t>
            </a:r>
            <a:r>
              <a:rPr lang="de-DE" sz="1200" b="0" baseline="0" dirty="0" smtClean="0">
                <a:sym typeface="Wingdings" panose="05000000000000000000" pitchFamily="2" charset="2"/>
              </a:rPr>
              <a:t> 20 </a:t>
            </a:r>
            <a:r>
              <a:rPr lang="de-DE" sz="1200" b="0" baseline="0" dirty="0" err="1" smtClean="0">
                <a:sym typeface="Wingdings" panose="05000000000000000000" pitchFamily="2" charset="2"/>
              </a:rPr>
              <a:t>diff</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species</a:t>
            </a:r>
            <a:r>
              <a:rPr lang="de-DE" sz="1200" b="0" baseline="0" dirty="0" smtClean="0">
                <a:sym typeface="Wingdings" panose="05000000000000000000" pitchFamily="2" charset="2"/>
              </a:rPr>
              <a:t> &amp; </a:t>
            </a:r>
            <a:r>
              <a:rPr lang="de-DE" sz="1200" b="0" baseline="0" dirty="0" err="1" smtClean="0">
                <a:sym typeface="Wingdings" panose="05000000000000000000" pitchFamily="2" charset="2"/>
              </a:rPr>
              <a:t>more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than</a:t>
            </a:r>
            <a:r>
              <a:rPr lang="de-DE" sz="1200" b="0" baseline="0" dirty="0" smtClean="0">
                <a:sym typeface="Wingdings" panose="05000000000000000000" pitchFamily="2" charset="2"/>
              </a:rPr>
              <a:t> 30 </a:t>
            </a:r>
            <a:r>
              <a:rPr lang="de-DE" sz="1200" b="0" baseline="0" dirty="0" err="1" smtClean="0">
                <a:sym typeface="Wingdings" panose="05000000000000000000" pitchFamily="2" charset="2"/>
              </a:rPr>
              <a:t>diff</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combinations</a:t>
            </a:r>
            <a:r>
              <a:rPr lang="de-DE" sz="1200" b="0" baseline="0" dirty="0" smtClean="0">
                <a:sym typeface="Wingdings" panose="05000000000000000000" pitchFamily="2" charset="2"/>
              </a:rPr>
              <a:t>). Through out </a:t>
            </a:r>
            <a:r>
              <a:rPr lang="de-DE" sz="1200" b="0" baseline="0" dirty="0" err="1" smtClean="0">
                <a:sym typeface="Wingdings" panose="05000000000000000000" pitchFamily="2" charset="2"/>
              </a:rPr>
              <a:t>these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years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project</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has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change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to</a:t>
            </a:r>
            <a:r>
              <a:rPr lang="de-DE" sz="1200" b="0" baseline="0" dirty="0" smtClean="0">
                <a:sym typeface="Wingdings" panose="05000000000000000000" pitchFamily="2" charset="2"/>
              </a:rPr>
              <a:t> an innovative </a:t>
            </a:r>
            <a:r>
              <a:rPr lang="de-DE" sz="1200" b="0" baseline="0" dirty="0" err="1" smtClean="0">
                <a:sym typeface="Wingdings" panose="05000000000000000000" pitchFamily="2" charset="2"/>
              </a:rPr>
              <a:t>planting</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system</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with</a:t>
            </a:r>
            <a:r>
              <a:rPr lang="de-DE" sz="1200" b="0" baseline="0" dirty="0" smtClean="0">
                <a:sym typeface="Wingdings" panose="05000000000000000000" pitchFamily="2" charset="2"/>
              </a:rPr>
              <a:t> native </a:t>
            </a:r>
            <a:r>
              <a:rPr lang="de-DE" sz="1200" b="0" baseline="0" dirty="0" err="1" smtClean="0">
                <a:sym typeface="Wingdings" panose="05000000000000000000" pitchFamily="2" charset="2"/>
              </a:rPr>
              <a:t>tree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species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according</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to</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their</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ecological</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traits</a:t>
            </a:r>
            <a:r>
              <a:rPr lang="de-DE" sz="1200" b="0" baseline="0" dirty="0" smtClean="0">
                <a:sym typeface="Wingdings" panose="05000000000000000000" pitchFamily="2" charset="2"/>
              </a:rPr>
              <a:t>.</a:t>
            </a:r>
          </a:p>
          <a:p>
            <a:pPr marL="0" indent="0" algn="l">
              <a:spcAft>
                <a:spcPts val="600"/>
              </a:spcAft>
              <a:buFont typeface="Arial" panose="020B0604020202020204" pitchFamily="34" charset="0"/>
              <a:buNone/>
            </a:pPr>
            <a:endParaRPr lang="de-DE" sz="1200" b="0" baseline="0" dirty="0" smtClean="0">
              <a:sym typeface="Wingdings" panose="05000000000000000000" pitchFamily="2" charset="2"/>
            </a:endParaRPr>
          </a:p>
          <a:p>
            <a:pPr marL="0" indent="0" algn="l">
              <a:spcAft>
                <a:spcPts val="600"/>
              </a:spcAft>
              <a:buFont typeface="Arial" panose="020B0604020202020204" pitchFamily="34" charset="0"/>
              <a:buNone/>
            </a:pPr>
            <a:r>
              <a:rPr lang="de-DE" sz="1200" b="0" baseline="0" dirty="0" smtClean="0">
                <a:sym typeface="Wingdings" panose="05000000000000000000" pitchFamily="2" charset="2"/>
              </a:rPr>
              <a:t>Through </a:t>
            </a:r>
            <a:r>
              <a:rPr lang="de-DE" sz="1200" b="0" baseline="0" dirty="0" err="1" smtClean="0">
                <a:sym typeface="Wingdings" panose="05000000000000000000" pitchFamily="2" charset="2"/>
              </a:rPr>
              <a:t>this</a:t>
            </a:r>
            <a:r>
              <a:rPr lang="de-DE" sz="1200" b="0" baseline="0" dirty="0" smtClean="0">
                <a:sym typeface="Wingdings" panose="05000000000000000000" pitchFamily="2" charset="2"/>
              </a:rPr>
              <a:t> 10 </a:t>
            </a:r>
            <a:r>
              <a:rPr lang="de-DE" sz="1200" b="0" baseline="0" dirty="0" err="1" smtClean="0">
                <a:sym typeface="Wingdings" panose="05000000000000000000" pitchFamily="2" charset="2"/>
              </a:rPr>
              <a:t>years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gaining</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knowledge</a:t>
            </a:r>
            <a:r>
              <a:rPr lang="de-DE" sz="1200" b="0" baseline="0" dirty="0" smtClean="0">
                <a:sym typeface="Wingdings" panose="05000000000000000000" pitchFamily="2" charset="2"/>
              </a:rPr>
              <a:t> in native </a:t>
            </a:r>
            <a:r>
              <a:rPr lang="de-DE" sz="1200" b="0" baseline="0" dirty="0" err="1" smtClean="0">
                <a:sym typeface="Wingdings" panose="05000000000000000000" pitchFamily="2" charset="2"/>
              </a:rPr>
              <a:t>species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seeds</a:t>
            </a:r>
            <a:r>
              <a:rPr lang="de-DE" sz="1200" b="0" baseline="0" dirty="0" smtClean="0">
                <a:sym typeface="Wingdings" panose="05000000000000000000" pitchFamily="2" charset="2"/>
              </a:rPr>
              <a:t> &amp; </a:t>
            </a:r>
            <a:r>
              <a:rPr lang="de-DE" sz="1200" b="0" baseline="0" dirty="0" err="1" smtClean="0">
                <a:sym typeface="Wingdings" panose="05000000000000000000" pitchFamily="2" charset="2"/>
              </a:rPr>
              <a:t>tree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nursery</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growth</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models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with</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the</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suport</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from</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cooperation</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with</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research</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institutions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and</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universities</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growing</a:t>
            </a:r>
            <a:r>
              <a:rPr lang="de-DE" sz="1200" b="0" baseline="0" dirty="0" smtClean="0">
                <a:sym typeface="Wingdings" panose="05000000000000000000" pitchFamily="2" charset="2"/>
              </a:rPr>
              <a:t> </a:t>
            </a:r>
            <a:r>
              <a:rPr lang="de-DE" sz="1200" b="0" baseline="0" dirty="0" err="1" smtClean="0">
                <a:sym typeface="Wingdings" panose="05000000000000000000" pitchFamily="2" charset="2"/>
              </a:rPr>
              <a:t>the</a:t>
            </a:r>
            <a:r>
              <a:rPr lang="de-DE" sz="1200" b="0" baseline="0" dirty="0" smtClean="0">
                <a:sym typeface="Wingdings" panose="05000000000000000000" pitchFamily="2" charset="2"/>
              </a:rPr>
              <a:t> international </a:t>
            </a:r>
            <a:r>
              <a:rPr lang="de-DE" sz="1200" b="0" baseline="0" dirty="0" err="1" smtClean="0">
                <a:sym typeface="Wingdings" panose="05000000000000000000" pitchFamily="2" charset="2"/>
              </a:rPr>
              <a:t>team</a:t>
            </a:r>
            <a:r>
              <a:rPr lang="de-DE" sz="1200" b="0" baseline="0" dirty="0" smtClean="0">
                <a:sym typeface="Wingdings" panose="05000000000000000000" pitchFamily="2" charset="2"/>
              </a:rPr>
              <a:t>.</a:t>
            </a:r>
          </a:p>
          <a:p>
            <a:pPr marL="0" indent="0" algn="l">
              <a:spcAft>
                <a:spcPts val="600"/>
              </a:spcAft>
              <a:buFont typeface="Arial" panose="020B0604020202020204" pitchFamily="34" charset="0"/>
              <a:buNone/>
            </a:pPr>
            <a:endParaRPr lang="de-DE" sz="1200" b="0" baseline="0" dirty="0" smtClean="0">
              <a:sym typeface="Wingdings" panose="05000000000000000000" pitchFamily="2" charset="2"/>
            </a:endParaRPr>
          </a:p>
        </p:txBody>
      </p:sp>
      <p:sp>
        <p:nvSpPr>
          <p:cNvPr id="4" name="Slide Number Placeholder 3"/>
          <p:cNvSpPr>
            <a:spLocks noGrp="1"/>
          </p:cNvSpPr>
          <p:nvPr>
            <p:ph type="sldNum" sz="quarter" idx="10"/>
          </p:nvPr>
        </p:nvSpPr>
        <p:spPr/>
        <p:txBody>
          <a:bodyPr/>
          <a:lstStyle/>
          <a:p>
            <a:fld id="{06154A60-25C7-4C39-BD05-1B003A48D0C1}" type="slidenum">
              <a:rPr lang="de-DE" smtClean="0"/>
              <a:t>2</a:t>
            </a:fld>
            <a:endParaRPr lang="de-DE"/>
          </a:p>
        </p:txBody>
      </p:sp>
    </p:spTree>
    <p:extLst>
      <p:ext uri="{BB962C8B-B14F-4D97-AF65-F5344CB8AC3E}">
        <p14:creationId xmlns:p14="http://schemas.microsoft.com/office/powerpoint/2010/main" val="3925133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company</a:t>
            </a:r>
            <a:r>
              <a:rPr lang="en-US" baseline="0" dirty="0" smtClean="0"/>
              <a:t> network realized from the start, that a viable and long-term carbon sequestration project needs thorough financing and social and ecological integration on the project site, in our case Costa Rica.</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Beneath carbon sequestration, we are fostering biodiversity, nature conservation, as well as soil and water protection.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are creating long-term employment and provide perspectives in a rural area that is poor on infrastructure and possibilities.</a:t>
            </a:r>
          </a:p>
          <a:p>
            <a:endParaRPr lang="en-US" baseline="0" dirty="0" smtClean="0"/>
          </a:p>
          <a:p>
            <a:r>
              <a:rPr lang="en-US" baseline="0" dirty="0" smtClean="0"/>
              <a:t>To realize this holistic idea, we need a practical hands-on approach and a proper business model to finance it. We have over 2000 green small scale investors that share our mindset and a pioneer forestry approach with mixed stands and species diversification that is build for long term financial feasibility.</a:t>
            </a:r>
          </a:p>
          <a:p>
            <a:endParaRPr lang="en-US" baseline="0" dirty="0" smtClean="0"/>
          </a:p>
          <a:p>
            <a:r>
              <a:rPr lang="en-US" baseline="0" dirty="0" smtClean="0"/>
              <a:t>We created additional activities around our forestry sites, like agroforestry and agriculture, growing ornamental plants, a super market chain and cattle farming to integrate and stabilize the project in its social surroundings. And of course to use synergies and create know-how on integrated land use implementation.</a:t>
            </a:r>
          </a:p>
          <a:p>
            <a:endParaRPr lang="en-US" baseline="0" dirty="0" smtClean="0"/>
          </a:p>
          <a:p>
            <a:r>
              <a:rPr lang="en-US" baseline="0" dirty="0" smtClean="0"/>
              <a:t>Together with research </a:t>
            </a:r>
            <a:r>
              <a:rPr lang="en-US" baseline="0" dirty="0" err="1" smtClean="0"/>
              <a:t>cooperations</a:t>
            </a:r>
            <a:r>
              <a:rPr lang="en-US" baseline="0" dirty="0" smtClean="0"/>
              <a:t> and an advanced IT-infrastructure we are building a knowledge base to make these ideas transferable to other contexts.</a:t>
            </a:r>
          </a:p>
          <a:p>
            <a:endParaRPr lang="de-DE" dirty="0" smtClean="0"/>
          </a:p>
          <a:p>
            <a:endParaRPr lang="en-US" dirty="0"/>
          </a:p>
        </p:txBody>
      </p:sp>
      <p:sp>
        <p:nvSpPr>
          <p:cNvPr id="4" name="Slide Number Placeholder 3"/>
          <p:cNvSpPr>
            <a:spLocks noGrp="1"/>
          </p:cNvSpPr>
          <p:nvPr>
            <p:ph type="sldNum" sz="quarter" idx="10"/>
          </p:nvPr>
        </p:nvSpPr>
        <p:spPr/>
        <p:txBody>
          <a:bodyPr/>
          <a:lstStyle/>
          <a:p>
            <a:fld id="{06154A60-25C7-4C39-BD05-1B003A48D0C1}" type="slidenum">
              <a:rPr lang="de-DE" smtClean="0"/>
              <a:t>3</a:t>
            </a:fld>
            <a:endParaRPr lang="de-DE"/>
          </a:p>
        </p:txBody>
      </p:sp>
    </p:spTree>
    <p:extLst>
      <p:ext uri="{BB962C8B-B14F-4D97-AF65-F5344CB8AC3E}">
        <p14:creationId xmlns:p14="http://schemas.microsoft.com/office/powerpoint/2010/main" val="4027778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0" dirty="0" smtClean="0"/>
              <a:t>The </a:t>
            </a:r>
            <a:r>
              <a:rPr lang="de-DE" b="0" dirty="0" err="1" smtClean="0"/>
              <a:t>project</a:t>
            </a:r>
            <a:r>
              <a:rPr lang="de-DE" b="0" baseline="0" dirty="0" smtClean="0"/>
              <a:t> </a:t>
            </a:r>
            <a:r>
              <a:rPr lang="de-DE" b="0" baseline="0" dirty="0" err="1" smtClean="0"/>
              <a:t>fullfill</a:t>
            </a:r>
            <a:r>
              <a:rPr lang="de-DE" b="0" baseline="0" dirty="0" smtClean="0"/>
              <a:t> </a:t>
            </a:r>
            <a:r>
              <a:rPr lang="de-DE" b="0" baseline="0" dirty="0" err="1" smtClean="0"/>
              <a:t>many</a:t>
            </a:r>
            <a:r>
              <a:rPr lang="de-DE" b="0" baseline="0" dirty="0" smtClean="0"/>
              <a:t> SDGs, </a:t>
            </a:r>
            <a:r>
              <a:rPr lang="de-DE" b="0" baseline="0" dirty="0" err="1" smtClean="0"/>
              <a:t>though</a:t>
            </a:r>
            <a:r>
              <a:rPr lang="de-DE" b="0" baseline="0" dirty="0" smtClean="0"/>
              <a:t> </a:t>
            </a:r>
            <a:r>
              <a:rPr lang="de-DE" b="0" baseline="0" dirty="0" err="1" smtClean="0"/>
              <a:t>now</a:t>
            </a:r>
            <a:r>
              <a:rPr lang="de-DE" b="0" baseline="0" dirty="0" smtClean="0"/>
              <a:t> </a:t>
            </a:r>
            <a:r>
              <a:rPr lang="de-DE" b="0" baseline="0" dirty="0" err="1" smtClean="0"/>
              <a:t>we</a:t>
            </a:r>
            <a:r>
              <a:rPr lang="de-DE" b="0" baseline="0" dirty="0" smtClean="0"/>
              <a:t> </a:t>
            </a:r>
            <a:r>
              <a:rPr lang="de-DE" b="0" baseline="0" dirty="0" err="1" smtClean="0"/>
              <a:t>are</a:t>
            </a:r>
            <a:r>
              <a:rPr lang="de-DE" b="0" baseline="0" dirty="0" smtClean="0"/>
              <a:t> </a:t>
            </a:r>
            <a:r>
              <a:rPr lang="de-DE" b="0" baseline="0" dirty="0" err="1" smtClean="0"/>
              <a:t>goint</a:t>
            </a:r>
            <a:r>
              <a:rPr lang="de-DE" b="0" baseline="0" dirty="0" smtClean="0"/>
              <a:t> </a:t>
            </a:r>
            <a:r>
              <a:rPr lang="de-DE" b="0" baseline="0" dirty="0" err="1" smtClean="0"/>
              <a:t>to</a:t>
            </a:r>
            <a:r>
              <a:rPr lang="de-DE" b="0" baseline="0" dirty="0" smtClean="0"/>
              <a:t> </a:t>
            </a:r>
            <a:r>
              <a:rPr lang="de-DE" b="0" baseline="0" dirty="0" err="1" smtClean="0"/>
              <a:t>focus</a:t>
            </a:r>
            <a:r>
              <a:rPr lang="de-DE" b="0" baseline="0" dirty="0" smtClean="0"/>
              <a:t> on 3:</a:t>
            </a: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b="1" baseline="0" dirty="0" smtClean="0"/>
              <a:t>8. </a:t>
            </a:r>
            <a:r>
              <a:rPr lang="de-DE" b="1" baseline="0" dirty="0" err="1" smtClean="0"/>
              <a:t>Decent</a:t>
            </a:r>
            <a:r>
              <a:rPr lang="de-DE" b="1" baseline="0" dirty="0" smtClean="0"/>
              <a:t> </a:t>
            </a:r>
            <a:r>
              <a:rPr lang="de-DE" b="1" baseline="0" dirty="0" err="1" smtClean="0"/>
              <a:t>work</a:t>
            </a:r>
            <a:r>
              <a:rPr lang="de-DE" b="1" baseline="0" dirty="0" smtClean="0"/>
              <a:t> </a:t>
            </a:r>
            <a:r>
              <a:rPr lang="de-DE" b="1" baseline="0" dirty="0" err="1" smtClean="0"/>
              <a:t>and</a:t>
            </a:r>
            <a:r>
              <a:rPr lang="de-DE" b="1" baseline="0" dirty="0" smtClean="0"/>
              <a:t> </a:t>
            </a:r>
            <a:r>
              <a:rPr lang="de-DE" b="1" baseline="0" dirty="0" err="1" smtClean="0"/>
              <a:t>economic</a:t>
            </a:r>
            <a:r>
              <a:rPr lang="de-DE" b="1" baseline="0" dirty="0" smtClean="0"/>
              <a:t> </a:t>
            </a:r>
            <a:r>
              <a:rPr lang="de-DE" b="1" baseline="0" dirty="0" err="1" smtClean="0"/>
              <a:t>growth</a:t>
            </a:r>
            <a:r>
              <a:rPr lang="de-DE" b="1" baseline="0" dirty="0" smtClean="0"/>
              <a:t> </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provides</a:t>
            </a:r>
            <a:r>
              <a:rPr lang="de-DE" b="0" baseline="0" dirty="0" smtClean="0">
                <a:sym typeface="Wingdings" panose="05000000000000000000" pitchFamily="2" charset="2"/>
              </a:rPr>
              <a:t> </a:t>
            </a:r>
            <a:r>
              <a:rPr lang="de-DE" b="0" baseline="0" dirty="0" err="1" smtClean="0">
                <a:sym typeface="Wingdings" panose="05000000000000000000" pitchFamily="2" charset="2"/>
              </a:rPr>
              <a:t>secure</a:t>
            </a:r>
            <a:r>
              <a:rPr lang="de-DE" b="0" baseline="0" dirty="0" smtClean="0">
                <a:sym typeface="Wingdings" panose="05000000000000000000" pitchFamily="2" charset="2"/>
              </a:rPr>
              <a:t> </a:t>
            </a:r>
            <a:r>
              <a:rPr lang="de-DE" b="0" baseline="0" dirty="0" err="1" smtClean="0">
                <a:sym typeface="Wingdings" panose="05000000000000000000" pitchFamily="2" charset="2"/>
              </a:rPr>
              <a:t>employment</a:t>
            </a:r>
            <a:r>
              <a:rPr lang="de-DE" b="0" baseline="0" dirty="0" smtClean="0">
                <a:sym typeface="Wingdings" panose="05000000000000000000" pitchFamily="2" charset="2"/>
              </a:rPr>
              <a:t> in rural northern Costa Rica. </a:t>
            </a:r>
            <a:r>
              <a:rPr lang="de-DE" b="0" baseline="0" dirty="0" err="1" smtClean="0">
                <a:sym typeface="Wingdings" panose="05000000000000000000" pitchFamily="2" charset="2"/>
              </a:rPr>
              <a:t>Currently</a:t>
            </a:r>
            <a:r>
              <a:rPr lang="de-DE" b="0" baseline="0" dirty="0" smtClean="0">
                <a:sym typeface="Wingdings" panose="05000000000000000000" pitchFamily="2" charset="2"/>
              </a:rPr>
              <a:t>, </a:t>
            </a:r>
            <a:r>
              <a:rPr lang="de-DE" b="0" baseline="0" dirty="0" err="1" smtClean="0">
                <a:sym typeface="Wingdings" panose="05000000000000000000" pitchFamily="2" charset="2"/>
              </a:rPr>
              <a:t>there</a:t>
            </a:r>
            <a:r>
              <a:rPr lang="de-DE" b="0" baseline="0" dirty="0" smtClean="0">
                <a:sym typeface="Wingdings" panose="05000000000000000000" pitchFamily="2" charset="2"/>
              </a:rPr>
              <a:t> </a:t>
            </a:r>
            <a:r>
              <a:rPr lang="de-DE" b="0" baseline="0" dirty="0" err="1" smtClean="0">
                <a:sym typeface="Wingdings" panose="05000000000000000000" pitchFamily="2" charset="2"/>
              </a:rPr>
              <a:t>are</a:t>
            </a:r>
            <a:r>
              <a:rPr lang="de-DE" b="0" baseline="0" dirty="0" smtClean="0">
                <a:sym typeface="Wingdings" panose="05000000000000000000" pitchFamily="2" charset="2"/>
              </a:rPr>
              <a:t> 94 </a:t>
            </a:r>
            <a:r>
              <a:rPr lang="de-DE" b="0" baseline="0" dirty="0" err="1" smtClean="0">
                <a:sym typeface="Wingdings" panose="05000000000000000000" pitchFamily="2" charset="2"/>
              </a:rPr>
              <a:t>people</a:t>
            </a:r>
            <a:r>
              <a:rPr lang="de-DE" b="0" baseline="0" dirty="0" smtClean="0">
                <a:sym typeface="Wingdings" panose="05000000000000000000" pitchFamily="2" charset="2"/>
              </a:rPr>
              <a:t> </a:t>
            </a:r>
            <a:r>
              <a:rPr lang="de-DE" b="0" baseline="0" dirty="0" err="1" smtClean="0">
                <a:sym typeface="Wingdings" panose="05000000000000000000" pitchFamily="2" charset="2"/>
              </a:rPr>
              <a:t>employed</a:t>
            </a:r>
            <a:r>
              <a:rPr lang="de-DE" b="0" baseline="0" dirty="0" smtClean="0">
                <a:sym typeface="Wingdings" panose="05000000000000000000" pitchFamily="2" charset="2"/>
              </a:rPr>
              <a:t> </a:t>
            </a:r>
            <a:r>
              <a:rPr lang="de-DE" b="0" baseline="0" dirty="0" err="1" smtClean="0">
                <a:sym typeface="Wingdings" panose="05000000000000000000" pitchFamily="2" charset="2"/>
              </a:rPr>
              <a:t>through</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whole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network</a:t>
            </a:r>
            <a:r>
              <a:rPr lang="de-DE" b="0" baseline="0" dirty="0" smtClean="0">
                <a:sym typeface="Wingdings" panose="05000000000000000000" pitchFamily="2" charset="2"/>
              </a:rPr>
              <a:t>, </a:t>
            </a:r>
            <a:r>
              <a:rPr lang="de-DE" b="0" baseline="0" dirty="0" err="1" smtClean="0">
                <a:sym typeface="Wingdings" panose="05000000000000000000" pitchFamily="2" charset="2"/>
              </a:rPr>
              <a:t>to</a:t>
            </a:r>
            <a:r>
              <a:rPr lang="de-DE" b="0" baseline="0" dirty="0" smtClean="0">
                <a:sym typeface="Wingdings" panose="05000000000000000000" pitchFamily="2" charset="2"/>
              </a:rPr>
              <a:t> </a:t>
            </a:r>
            <a:r>
              <a:rPr lang="de-DE" b="0" baseline="0" dirty="0" err="1" smtClean="0">
                <a:sym typeface="Wingdings" panose="05000000000000000000" pitchFamily="2" charset="2"/>
              </a:rPr>
              <a:t>whom</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provided</a:t>
            </a:r>
            <a:r>
              <a:rPr lang="de-DE" b="0" baseline="0" dirty="0" smtClean="0">
                <a:sym typeface="Wingdings" panose="05000000000000000000" pitchFamily="2" charset="2"/>
              </a:rPr>
              <a:t> </a:t>
            </a:r>
            <a:r>
              <a:rPr lang="de-DE" b="0" baseline="0" dirty="0" err="1" smtClean="0">
                <a:sym typeface="Wingdings" panose="05000000000000000000" pitchFamily="2" charset="2"/>
              </a:rPr>
              <a:t>with</a:t>
            </a:r>
            <a:r>
              <a:rPr lang="de-DE" b="0" baseline="0" dirty="0" smtClean="0">
                <a:sym typeface="Wingdings" panose="05000000000000000000" pitchFamily="2" charset="2"/>
              </a:rPr>
              <a:t> </a:t>
            </a:r>
            <a:r>
              <a:rPr lang="de-DE" b="0" baseline="0" dirty="0" err="1" smtClean="0">
                <a:sym typeface="Wingdings" panose="05000000000000000000" pitchFamily="2" charset="2"/>
              </a:rPr>
              <a:t>training</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in </a:t>
            </a:r>
            <a:r>
              <a:rPr lang="de-DE" b="0" baseline="0" dirty="0" err="1" smtClean="0">
                <a:sym typeface="Wingdings" panose="05000000000000000000" pitchFamily="2" charset="2"/>
              </a:rPr>
              <a:t>some</a:t>
            </a:r>
            <a:r>
              <a:rPr lang="de-DE" b="0" baseline="0" dirty="0" smtClean="0">
                <a:sym typeface="Wingdings" panose="05000000000000000000" pitchFamily="2" charset="2"/>
              </a:rPr>
              <a:t> </a:t>
            </a:r>
            <a:r>
              <a:rPr lang="de-DE" b="0" baseline="0" dirty="0" err="1" smtClean="0">
                <a:sym typeface="Wingdings" panose="05000000000000000000" pitchFamily="2" charset="2"/>
              </a:rPr>
              <a:t>cases</a:t>
            </a:r>
            <a:r>
              <a:rPr lang="de-DE" b="0" baseline="0" dirty="0" smtClean="0">
                <a:sym typeface="Wingdings" panose="05000000000000000000" pitchFamily="2" charset="2"/>
              </a:rPr>
              <a:t> </a:t>
            </a:r>
            <a:r>
              <a:rPr lang="de-DE" b="0" baseline="0" dirty="0" err="1" smtClean="0">
                <a:sym typeface="Wingdings" panose="05000000000000000000" pitchFamily="2" charset="2"/>
              </a:rPr>
              <a:t>with</a:t>
            </a:r>
            <a:r>
              <a:rPr lang="de-DE" b="0" baseline="0" dirty="0" smtClean="0">
                <a:sym typeface="Wingdings" panose="05000000000000000000" pitchFamily="2" charset="2"/>
              </a:rPr>
              <a:t> </a:t>
            </a:r>
            <a:r>
              <a:rPr lang="de-DE" b="0" baseline="0" dirty="0" err="1" smtClean="0">
                <a:sym typeface="Wingdings" panose="05000000000000000000" pitchFamily="2" charset="2"/>
              </a:rPr>
              <a:t>houses</a:t>
            </a:r>
            <a:r>
              <a:rPr lang="de-DE" b="0" baseline="0" dirty="0" smtClean="0">
                <a:sym typeface="Wingdings" panose="05000000000000000000" pitchFamily="2" charset="2"/>
              </a:rPr>
              <a:t> on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farm</a:t>
            </a:r>
            <a:r>
              <a:rPr lang="de-DE" b="0" baseline="0" dirty="0" smtClean="0">
                <a:sym typeface="Wingdings" panose="05000000000000000000" pitchFamily="2" charset="2"/>
              </a:rPr>
              <a:t> </a:t>
            </a:r>
            <a:r>
              <a:rPr lang="de-DE" b="0" baseline="0" dirty="0" err="1" smtClean="0">
                <a:sym typeface="Wingdings" panose="05000000000000000000" pitchFamily="2" charset="2"/>
              </a:rPr>
              <a:t>sites</a:t>
            </a:r>
            <a:r>
              <a:rPr lang="de-DE" b="0" baseline="0" dirty="0" smtClean="0">
                <a:sym typeface="Wingdings" panose="05000000000000000000" pitchFamily="2" charset="2"/>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b="0" baseline="0" dirty="0" smtClean="0">
                <a:sym typeface="Wingdings" panose="05000000000000000000" pitchFamily="2" charset="2"/>
              </a:rPr>
              <a:t>The </a:t>
            </a:r>
            <a:r>
              <a:rPr lang="de-DE" b="0" baseline="0" dirty="0" err="1" smtClean="0">
                <a:sym typeface="Wingdings" panose="05000000000000000000" pitchFamily="2" charset="2"/>
              </a:rPr>
              <a:t>whole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network</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created</a:t>
            </a:r>
            <a:r>
              <a:rPr lang="de-DE" b="0" baseline="0" dirty="0" smtClean="0">
                <a:sym typeface="Wingdings" panose="05000000000000000000" pitchFamily="2" charset="2"/>
              </a:rPr>
              <a:t> an Integrated Land </a:t>
            </a:r>
            <a:r>
              <a:rPr lang="de-DE" b="0" baseline="0" dirty="0" err="1" smtClean="0">
                <a:sym typeface="Wingdings" panose="05000000000000000000" pitchFamily="2" charset="2"/>
              </a:rPr>
              <a:t>Use</a:t>
            </a:r>
            <a:r>
              <a:rPr lang="de-DE" b="0" baseline="0" dirty="0" smtClean="0">
                <a:sym typeface="Wingdings" panose="05000000000000000000" pitchFamily="2" charset="2"/>
              </a:rPr>
              <a:t> </a:t>
            </a:r>
            <a:r>
              <a:rPr lang="de-DE" b="0" baseline="0" dirty="0" err="1" smtClean="0">
                <a:sym typeface="Wingdings" panose="05000000000000000000" pitchFamily="2" charset="2"/>
              </a:rPr>
              <a:t>system</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thus</a:t>
            </a:r>
            <a:r>
              <a:rPr lang="de-DE" b="0" baseline="0" dirty="0" smtClean="0">
                <a:sym typeface="Wingdings" panose="05000000000000000000" pitchFamily="2" charset="2"/>
              </a:rPr>
              <a:t> a </a:t>
            </a:r>
            <a:r>
              <a:rPr lang="de-DE" b="0" baseline="0" dirty="0" err="1" smtClean="0">
                <a:sym typeface="Wingdings" panose="05000000000000000000" pitchFamily="2" charset="2"/>
              </a:rPr>
              <a:t>green</a:t>
            </a:r>
            <a:r>
              <a:rPr lang="de-DE" b="0" baseline="0" dirty="0" smtClean="0">
                <a:sym typeface="Wingdings" panose="05000000000000000000" pitchFamily="2" charset="2"/>
              </a:rPr>
              <a:t> </a:t>
            </a:r>
            <a:r>
              <a:rPr lang="de-DE" b="0" baseline="0" dirty="0" err="1" smtClean="0">
                <a:sym typeface="Wingdings" panose="05000000000000000000" pitchFamily="2" charset="2"/>
              </a:rPr>
              <a:t>economy</a:t>
            </a:r>
            <a:r>
              <a:rPr lang="de-DE" b="0" baseline="0" dirty="0" smtClean="0">
                <a:sym typeface="Wingdings" panose="05000000000000000000" pitchFamily="2" charset="2"/>
              </a:rPr>
              <a:t> in </a:t>
            </a:r>
            <a:r>
              <a:rPr lang="de-DE" b="0" baseline="0" dirty="0" err="1" smtClean="0">
                <a:sym typeface="Wingdings" panose="05000000000000000000" pitchFamily="2" charset="2"/>
              </a:rPr>
              <a:t>the</a:t>
            </a:r>
            <a:r>
              <a:rPr lang="de-DE" b="0" baseline="0" dirty="0" smtClean="0">
                <a:sym typeface="Wingdings" panose="05000000000000000000" pitchFamily="2" charset="2"/>
              </a:rPr>
              <a:t> rural </a:t>
            </a:r>
            <a:r>
              <a:rPr lang="de-DE" b="0" baseline="0" dirty="0" err="1" smtClean="0">
                <a:sym typeface="Wingdings" panose="05000000000000000000" pitchFamily="2" charset="2"/>
              </a:rPr>
              <a:t>area</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Costa Rica. </a:t>
            </a: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r>
              <a:rPr lang="de-DE" dirty="0" smtClean="0"/>
              <a:t>Long-term</a:t>
            </a:r>
            <a:r>
              <a:rPr lang="de-DE" baseline="0" dirty="0" smtClean="0"/>
              <a:t> </a:t>
            </a:r>
            <a:r>
              <a:rPr lang="de-DE" baseline="0" dirty="0" err="1" smtClean="0"/>
              <a:t>employment</a:t>
            </a:r>
            <a:r>
              <a:rPr lang="de-DE" baseline="0" dirty="0" smtClean="0"/>
              <a:t> </a:t>
            </a:r>
            <a:r>
              <a:rPr lang="de-DE" baseline="0" dirty="0" err="1" smtClean="0"/>
              <a:t>since</a:t>
            </a:r>
            <a:r>
              <a:rPr lang="de-DE" baseline="0" dirty="0" smtClean="0"/>
              <a:t> </a:t>
            </a:r>
            <a:r>
              <a:rPr lang="de-DE" baseline="0" dirty="0" err="1" smtClean="0"/>
              <a:t>from</a:t>
            </a:r>
            <a:r>
              <a:rPr lang="de-DE" baseline="0" dirty="0" smtClean="0"/>
              <a:t> </a:t>
            </a:r>
            <a:r>
              <a:rPr lang="de-DE" baseline="0" dirty="0" err="1" smtClean="0"/>
              <a:t>the</a:t>
            </a:r>
            <a:r>
              <a:rPr lang="de-DE" baseline="0" dirty="0" smtClean="0"/>
              <a:t> </a:t>
            </a:r>
            <a:r>
              <a:rPr lang="de-DE" baseline="0" dirty="0" err="1" smtClean="0"/>
              <a:t>beginning</a:t>
            </a:r>
            <a:r>
              <a:rPr lang="de-DE" baseline="0" dirty="0" smtClean="0"/>
              <a:t> </a:t>
            </a:r>
            <a:r>
              <a:rPr lang="de-DE" baseline="0" dirty="0" err="1" smtClean="0"/>
              <a:t>the</a:t>
            </a:r>
            <a:r>
              <a:rPr lang="de-DE" baseline="0" dirty="0" smtClean="0"/>
              <a:t> </a:t>
            </a:r>
            <a:r>
              <a:rPr lang="de-DE" baseline="0" dirty="0" err="1" smtClean="0"/>
              <a:t>whole</a:t>
            </a:r>
            <a:r>
              <a:rPr lang="de-DE" baseline="0" dirty="0" smtClean="0"/>
              <a:t> </a:t>
            </a:r>
            <a:r>
              <a:rPr lang="de-DE" baseline="0" dirty="0" err="1" smtClean="0"/>
              <a:t>project</a:t>
            </a:r>
            <a:r>
              <a:rPr lang="de-DE" baseline="0" dirty="0" smtClean="0"/>
              <a:t> was </a:t>
            </a:r>
            <a:r>
              <a:rPr lang="de-DE" baseline="0" dirty="0" err="1" smtClean="0"/>
              <a:t>meant</a:t>
            </a:r>
            <a:r>
              <a:rPr lang="de-DE" baseline="0" dirty="0" smtClean="0"/>
              <a:t> </a:t>
            </a:r>
            <a:r>
              <a:rPr lang="de-DE" baseline="0" dirty="0" err="1" smtClean="0"/>
              <a:t>to</a:t>
            </a:r>
            <a:r>
              <a:rPr lang="de-DE" baseline="0" dirty="0" smtClean="0"/>
              <a:t> last in time; due </a:t>
            </a:r>
            <a:r>
              <a:rPr lang="de-DE" baseline="0" dirty="0" err="1" smtClean="0"/>
              <a:t>to</a:t>
            </a:r>
            <a:r>
              <a:rPr lang="de-DE" baseline="0" dirty="0" smtClean="0"/>
              <a:t> </a:t>
            </a:r>
            <a:r>
              <a:rPr lang="de-DE" baseline="0" dirty="0" err="1" smtClean="0"/>
              <a:t>financial</a:t>
            </a:r>
            <a:r>
              <a:rPr lang="de-DE" baseline="0" dirty="0" smtClean="0"/>
              <a:t> administrative </a:t>
            </a:r>
            <a:r>
              <a:rPr lang="de-DE" baseline="0" dirty="0" err="1" smtClean="0"/>
              <a:t>issues</a:t>
            </a:r>
            <a:r>
              <a:rPr lang="de-DE" baseline="0" dirty="0" smtClean="0"/>
              <a:t> </a:t>
            </a:r>
            <a:r>
              <a:rPr lang="de-DE" baseline="0" dirty="0" err="1" smtClean="0"/>
              <a:t>the</a:t>
            </a:r>
            <a:r>
              <a:rPr lang="de-DE" baseline="0" dirty="0" smtClean="0"/>
              <a:t> </a:t>
            </a:r>
            <a:r>
              <a:rPr lang="de-DE" baseline="0" dirty="0" err="1" smtClean="0"/>
              <a:t>project</a:t>
            </a:r>
            <a:r>
              <a:rPr lang="de-DE" baseline="0" dirty="0" smtClean="0"/>
              <a:t> </a:t>
            </a:r>
            <a:r>
              <a:rPr lang="de-DE" baseline="0" dirty="0" err="1" smtClean="0"/>
              <a:t>has</a:t>
            </a:r>
            <a:r>
              <a:rPr lang="de-DE" baseline="0" dirty="0" smtClean="0"/>
              <a:t> </a:t>
            </a:r>
            <a:r>
              <a:rPr lang="de-DE" baseline="0" dirty="0" err="1" smtClean="0"/>
              <a:t>to</a:t>
            </a:r>
            <a:r>
              <a:rPr lang="de-DE" baseline="0" dirty="0" smtClean="0"/>
              <a:t> </a:t>
            </a:r>
            <a:r>
              <a:rPr lang="de-DE" baseline="0" dirty="0" err="1" smtClean="0"/>
              <a:t>have</a:t>
            </a:r>
            <a:r>
              <a:rPr lang="de-DE" baseline="0" dirty="0" smtClean="0"/>
              <a:t> a </a:t>
            </a:r>
            <a:r>
              <a:rPr lang="de-DE" baseline="0" dirty="0" err="1" smtClean="0"/>
              <a:t>termination</a:t>
            </a:r>
            <a:r>
              <a:rPr lang="de-DE" baseline="0" dirty="0" smtClean="0"/>
              <a:t> </a:t>
            </a:r>
            <a:r>
              <a:rPr lang="de-DE" baseline="0" dirty="0" err="1" smtClean="0"/>
              <a:t>date</a:t>
            </a:r>
            <a:r>
              <a:rPr lang="de-DE" baseline="0" dirty="0" smtClean="0"/>
              <a:t>, but </a:t>
            </a:r>
            <a:r>
              <a:rPr lang="de-DE" baseline="0" dirty="0" err="1" smtClean="0"/>
              <a:t>actually</a:t>
            </a:r>
            <a:r>
              <a:rPr lang="de-DE" baseline="0" dirty="0" smtClean="0"/>
              <a:t> </a:t>
            </a:r>
            <a:r>
              <a:rPr lang="de-DE" baseline="0" dirty="0" err="1" smtClean="0"/>
              <a:t>investors</a:t>
            </a:r>
            <a:r>
              <a:rPr lang="de-DE" baseline="0" dirty="0" smtClean="0"/>
              <a:t> </a:t>
            </a:r>
            <a:r>
              <a:rPr lang="de-DE" baseline="0" dirty="0" err="1" smtClean="0"/>
              <a:t>were</a:t>
            </a:r>
            <a:r>
              <a:rPr lang="de-DE" baseline="0" dirty="0" smtClean="0"/>
              <a:t> </a:t>
            </a:r>
            <a:r>
              <a:rPr lang="de-DE" baseline="0" dirty="0" err="1" smtClean="0"/>
              <a:t>interested</a:t>
            </a:r>
            <a:r>
              <a:rPr lang="de-DE" baseline="0" dirty="0" smtClean="0"/>
              <a:t> </a:t>
            </a:r>
            <a:r>
              <a:rPr lang="de-DE" baseline="0" dirty="0" err="1" smtClean="0"/>
              <a:t>from</a:t>
            </a:r>
            <a:r>
              <a:rPr lang="de-DE" baseline="0" dirty="0" smtClean="0"/>
              <a:t> </a:t>
            </a:r>
            <a:r>
              <a:rPr lang="de-DE" baseline="0" dirty="0" err="1" smtClean="0"/>
              <a:t>the</a:t>
            </a:r>
            <a:r>
              <a:rPr lang="de-DE" baseline="0" dirty="0" smtClean="0"/>
              <a:t> </a:t>
            </a:r>
            <a:r>
              <a:rPr lang="de-DE" baseline="0" dirty="0" err="1" smtClean="0"/>
              <a:t>beginning</a:t>
            </a:r>
            <a:r>
              <a:rPr lang="de-DE" baseline="0" dirty="0" smtClean="0"/>
              <a:t> on </a:t>
            </a:r>
            <a:r>
              <a:rPr lang="de-DE" baseline="0" dirty="0" err="1" smtClean="0"/>
              <a:t>keep</a:t>
            </a:r>
            <a:r>
              <a:rPr lang="de-DE" baseline="0" dirty="0" smtClean="0"/>
              <a:t> </a:t>
            </a:r>
            <a:r>
              <a:rPr lang="de-DE" baseline="0" dirty="0" err="1" smtClean="0"/>
              <a:t>the</a:t>
            </a:r>
            <a:r>
              <a:rPr lang="de-DE" baseline="0" dirty="0" smtClean="0"/>
              <a:t> </a:t>
            </a:r>
            <a:r>
              <a:rPr lang="de-DE" baseline="0" dirty="0" err="1" smtClean="0"/>
              <a:t>project</a:t>
            </a:r>
            <a:r>
              <a:rPr lang="de-DE" baseline="0" dirty="0" smtClean="0"/>
              <a:t> </a:t>
            </a:r>
            <a:r>
              <a:rPr lang="de-DE" baseline="0" dirty="0" err="1" smtClean="0"/>
              <a:t>going</a:t>
            </a:r>
            <a:r>
              <a:rPr lang="de-DE" baseline="0" dirty="0" smtClean="0"/>
              <a:t>. </a:t>
            </a:r>
          </a:p>
          <a:p>
            <a:endParaRPr lang="de-DE" baseline="0" dirty="0" smtClean="0"/>
          </a:p>
          <a:p>
            <a:r>
              <a:rPr lang="de-DE" baseline="0" dirty="0" smtClean="0"/>
              <a:t>Long-term </a:t>
            </a:r>
            <a:r>
              <a:rPr lang="de-DE" baseline="0" dirty="0" err="1" smtClean="0"/>
              <a:t>employment</a:t>
            </a:r>
            <a:r>
              <a:rPr lang="de-DE" baseline="0" dirty="0" smtClean="0"/>
              <a:t> also </a:t>
            </a:r>
            <a:r>
              <a:rPr lang="de-DE" baseline="0" dirty="0" err="1" smtClean="0"/>
              <a:t>because</a:t>
            </a:r>
            <a:r>
              <a:rPr lang="de-DE" baseline="0" dirty="0" smtClean="0"/>
              <a:t> </a:t>
            </a:r>
            <a:r>
              <a:rPr lang="de-DE" baseline="0" dirty="0" err="1" smtClean="0"/>
              <a:t>surrounding</a:t>
            </a:r>
            <a:r>
              <a:rPr lang="de-DE" baseline="0" dirty="0" smtClean="0"/>
              <a:t> </a:t>
            </a:r>
            <a:r>
              <a:rPr lang="de-DE" baseline="0" dirty="0" err="1" smtClean="0"/>
              <a:t>BaumInvest</a:t>
            </a:r>
            <a:r>
              <a:rPr lang="de-DE" baseline="0" dirty="0" smtClean="0"/>
              <a:t> </a:t>
            </a:r>
            <a:r>
              <a:rPr lang="de-DE" baseline="0" dirty="0" err="1" smtClean="0"/>
              <a:t>several</a:t>
            </a:r>
            <a:r>
              <a:rPr lang="de-DE" baseline="0" dirty="0" smtClean="0"/>
              <a:t> </a:t>
            </a:r>
            <a:r>
              <a:rPr lang="de-DE" baseline="0" dirty="0" err="1" smtClean="0"/>
              <a:t>other</a:t>
            </a:r>
            <a:r>
              <a:rPr lang="de-DE" baseline="0" dirty="0" smtClean="0"/>
              <a:t> </a:t>
            </a:r>
            <a:r>
              <a:rPr lang="de-DE" baseline="0" dirty="0" err="1" smtClean="0"/>
              <a:t>sister</a:t>
            </a:r>
            <a:r>
              <a:rPr lang="de-DE" baseline="0" dirty="0" smtClean="0"/>
              <a:t> </a:t>
            </a:r>
            <a:r>
              <a:rPr lang="de-DE" baseline="0" dirty="0" err="1" smtClean="0"/>
              <a:t>companys</a:t>
            </a:r>
            <a:r>
              <a:rPr lang="de-DE" baseline="0" dirty="0" smtClean="0"/>
              <a:t> </a:t>
            </a:r>
            <a:r>
              <a:rPr lang="de-DE" baseline="0" dirty="0" err="1" smtClean="0"/>
              <a:t>grew</a:t>
            </a:r>
            <a:r>
              <a:rPr lang="de-DE" baseline="0" dirty="0" smtClean="0"/>
              <a:t> </a:t>
            </a:r>
            <a:r>
              <a:rPr lang="de-DE" baseline="0" dirty="0" err="1" smtClean="0"/>
              <a:t>up</a:t>
            </a:r>
            <a:r>
              <a:rPr lang="de-DE" baseline="0" dirty="0" smtClean="0"/>
              <a:t> (</a:t>
            </a:r>
            <a:r>
              <a:rPr lang="de-DE" baseline="0" dirty="0" err="1" smtClean="0"/>
              <a:t>cattle</a:t>
            </a:r>
            <a:r>
              <a:rPr lang="de-DE" baseline="0" dirty="0" smtClean="0"/>
              <a:t> </a:t>
            </a:r>
            <a:r>
              <a:rPr lang="de-DE" baseline="0" dirty="0" err="1" smtClean="0"/>
              <a:t>ranching</a:t>
            </a:r>
            <a:r>
              <a:rPr lang="de-DE" baseline="0" dirty="0" smtClean="0"/>
              <a:t>, </a:t>
            </a:r>
            <a:r>
              <a:rPr lang="de-DE" baseline="0" dirty="0" err="1" smtClean="0"/>
              <a:t>agriculture</a:t>
            </a:r>
            <a:r>
              <a:rPr lang="de-DE" baseline="0" dirty="0" smtClean="0"/>
              <a:t>, </a:t>
            </a:r>
            <a:r>
              <a:rPr lang="de-DE" baseline="0" dirty="0" err="1" smtClean="0"/>
              <a:t>supermarkets</a:t>
            </a:r>
            <a:r>
              <a:rPr lang="de-DE" baseline="0" dirty="0" smtClean="0"/>
              <a:t>) </a:t>
            </a:r>
            <a:r>
              <a:rPr lang="de-DE" baseline="0" dirty="0" err="1" smtClean="0"/>
              <a:t>to</a:t>
            </a:r>
            <a:r>
              <a:rPr lang="de-DE" baseline="0" dirty="0" smtClean="0"/>
              <a:t> </a:t>
            </a:r>
            <a:r>
              <a:rPr lang="de-DE" baseline="0" dirty="0" err="1" smtClean="0"/>
              <a:t>provide</a:t>
            </a:r>
            <a:r>
              <a:rPr lang="de-DE" baseline="0" dirty="0" smtClean="0"/>
              <a:t> </a:t>
            </a:r>
            <a:r>
              <a:rPr lang="de-DE" baseline="0" dirty="0" err="1" smtClean="0"/>
              <a:t>with</a:t>
            </a:r>
            <a:r>
              <a:rPr lang="de-DE" baseline="0" dirty="0" smtClean="0"/>
              <a:t> </a:t>
            </a:r>
            <a:r>
              <a:rPr lang="en-US" sz="1200" b="0" i="0" kern="1200" dirty="0" smtClean="0">
                <a:solidFill>
                  <a:schemeClr val="tx1"/>
                </a:solidFill>
                <a:effectLst/>
                <a:latin typeface="+mn-lt"/>
                <a:ea typeface="+mn-ea"/>
                <a:cs typeface="+mn-cs"/>
              </a:rPr>
              <a:t>short-term cash flow while providing with secured</a:t>
            </a:r>
            <a:r>
              <a:rPr lang="en-US" sz="1200" b="0" i="0" kern="1200" baseline="0" dirty="0" smtClean="0">
                <a:solidFill>
                  <a:schemeClr val="tx1"/>
                </a:solidFill>
                <a:effectLst/>
                <a:latin typeface="+mn-lt"/>
                <a:ea typeface="+mn-ea"/>
                <a:cs typeface="+mn-cs"/>
              </a:rPr>
              <a:t> jobs and in rural areas.</a:t>
            </a: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b="1" baseline="0" dirty="0" smtClean="0">
                <a:sym typeface="Wingdings" panose="05000000000000000000" pitchFamily="2" charset="2"/>
              </a:rPr>
              <a:t>13. </a:t>
            </a:r>
            <a:r>
              <a:rPr lang="de-DE" b="1" baseline="0" dirty="0" err="1" smtClean="0">
                <a:sym typeface="Wingdings" panose="05000000000000000000" pitchFamily="2" charset="2"/>
              </a:rPr>
              <a:t>Climate</a:t>
            </a:r>
            <a:r>
              <a:rPr lang="de-DE" b="1" baseline="0" dirty="0" smtClean="0">
                <a:sym typeface="Wingdings" panose="05000000000000000000" pitchFamily="2" charset="2"/>
              </a:rPr>
              <a:t> </a:t>
            </a:r>
            <a:r>
              <a:rPr lang="de-DE" b="1" baseline="0" dirty="0" err="1" smtClean="0">
                <a:sym typeface="Wingdings" panose="05000000000000000000" pitchFamily="2" charset="2"/>
              </a:rPr>
              <a:t>action</a:t>
            </a:r>
            <a:r>
              <a:rPr lang="de-DE" b="0" baseline="0" dirty="0" smtClean="0">
                <a:sym typeface="Wingdings" panose="05000000000000000000" pitchFamily="2" charset="2"/>
              </a:rPr>
              <a:t>  </a:t>
            </a:r>
            <a:r>
              <a:rPr lang="de-DE" b="0" baseline="0" dirty="0" err="1" smtClean="0">
                <a:sym typeface="Wingdings" panose="05000000000000000000" pitchFamily="2" charset="2"/>
              </a:rPr>
              <a:t>our</a:t>
            </a:r>
            <a:r>
              <a:rPr lang="de-DE" b="0" baseline="0" dirty="0" smtClean="0">
                <a:sym typeface="Wingdings" panose="05000000000000000000" pitchFamily="2" charset="2"/>
              </a:rPr>
              <a:t> </a:t>
            </a:r>
            <a:r>
              <a:rPr lang="de-DE" b="0" baseline="0" dirty="0" err="1" smtClean="0">
                <a:sym typeface="Wingdings" panose="05000000000000000000" pitchFamily="2" charset="2"/>
              </a:rPr>
              <a:t>trees</a:t>
            </a:r>
            <a:r>
              <a:rPr lang="de-DE" b="0" baseline="0" dirty="0" smtClean="0">
                <a:sym typeface="Wingdings" panose="05000000000000000000" pitchFamily="2" charset="2"/>
              </a:rPr>
              <a:t> in </a:t>
            </a:r>
            <a:r>
              <a:rPr lang="de-DE" b="0" baseline="0" dirty="0" err="1" smtClean="0">
                <a:sym typeface="Wingdings" panose="05000000000000000000" pitchFamily="2" charset="2"/>
              </a:rPr>
              <a:t>mixed</a:t>
            </a:r>
            <a:r>
              <a:rPr lang="de-DE" b="0" baseline="0" dirty="0" smtClean="0">
                <a:sym typeface="Wingdings" panose="05000000000000000000" pitchFamily="2" charset="2"/>
              </a:rPr>
              <a:t> </a:t>
            </a:r>
            <a:r>
              <a:rPr lang="de-DE" b="0" baseline="0" dirty="0" err="1" smtClean="0">
                <a:sym typeface="Wingdings" panose="05000000000000000000" pitchFamily="2" charset="2"/>
              </a:rPr>
              <a:t>plantations</a:t>
            </a:r>
            <a:r>
              <a:rPr lang="de-DE" b="0" baseline="0" dirty="0" smtClean="0">
                <a:sym typeface="Wingdings" panose="05000000000000000000" pitchFamily="2" charset="2"/>
              </a:rPr>
              <a:t> </a:t>
            </a:r>
            <a:r>
              <a:rPr lang="de-DE" b="0" baseline="0" dirty="0" err="1" smtClean="0">
                <a:sym typeface="Wingdings" panose="05000000000000000000" pitchFamily="2" charset="2"/>
              </a:rPr>
              <a:t>are</a:t>
            </a:r>
            <a:r>
              <a:rPr lang="de-DE" b="0" baseline="0" dirty="0" smtClean="0">
                <a:sym typeface="Wingdings" panose="05000000000000000000" pitchFamily="2" charset="2"/>
              </a:rPr>
              <a:t> </a:t>
            </a:r>
            <a:r>
              <a:rPr lang="de-DE" b="0" baseline="0" dirty="0" err="1" smtClean="0">
                <a:sym typeface="Wingdings" panose="05000000000000000000" pitchFamily="2" charset="2"/>
              </a:rPr>
              <a:t>sustainable</a:t>
            </a:r>
            <a:r>
              <a:rPr lang="de-DE" b="0" baseline="0" dirty="0" smtClean="0">
                <a:sym typeface="Wingdings" panose="05000000000000000000" pitchFamily="2" charset="2"/>
              </a:rPr>
              <a:t> CO2 </a:t>
            </a:r>
            <a:r>
              <a:rPr lang="de-DE" b="0" baseline="0" dirty="0" err="1" smtClean="0">
                <a:sym typeface="Wingdings" panose="05000000000000000000" pitchFamily="2" charset="2"/>
              </a:rPr>
              <a:t>sinks</a:t>
            </a:r>
            <a:r>
              <a:rPr lang="de-DE" b="0" baseline="0" dirty="0" smtClean="0">
                <a:sym typeface="Wingdings" panose="05000000000000000000" pitchFamily="2" charset="2"/>
              </a:rPr>
              <a:t>. </a:t>
            </a:r>
            <a:r>
              <a:rPr lang="de-DE" b="0" baseline="0" dirty="0" err="1" smtClean="0">
                <a:sym typeface="Wingdings" panose="05000000000000000000" pitchFamily="2" charset="2"/>
              </a:rPr>
              <a:t>Currently</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stored</a:t>
            </a:r>
            <a:r>
              <a:rPr lang="de-DE" b="0" baseline="0" dirty="0" smtClean="0">
                <a:sym typeface="Wingdings" panose="05000000000000000000" pitchFamily="2" charset="2"/>
              </a:rPr>
              <a:t> ~ 130.000 VERs (</a:t>
            </a:r>
            <a:r>
              <a:rPr lang="de-DE" b="0" baseline="0" dirty="0" err="1" smtClean="0">
                <a:sym typeface="Wingdings" panose="05000000000000000000" pitchFamily="2" charset="2"/>
              </a:rPr>
              <a:t>or</a:t>
            </a:r>
            <a:r>
              <a:rPr lang="de-DE" b="0" baseline="0" dirty="0" smtClean="0">
                <a:sym typeface="Wingdings" panose="05000000000000000000" pitchFamily="2" charset="2"/>
              </a:rPr>
              <a:t> </a:t>
            </a:r>
            <a:r>
              <a:rPr lang="de-DE" b="0" baseline="0" dirty="0" err="1" smtClean="0">
                <a:sym typeface="Wingdings" panose="05000000000000000000" pitchFamily="2" charset="2"/>
              </a:rPr>
              <a:t>tonnes</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CO2). </a:t>
            </a:r>
            <a:r>
              <a:rPr lang="de-DE" b="0" baseline="0" dirty="0" err="1" smtClean="0">
                <a:sym typeface="Wingdings" panose="05000000000000000000" pitchFamily="2" charset="2"/>
              </a:rPr>
              <a:t>And</a:t>
            </a:r>
            <a:r>
              <a:rPr lang="de-DE" b="0" baseline="0" dirty="0" smtClean="0">
                <a:sym typeface="Wingdings" panose="05000000000000000000" pitchFamily="2" charset="2"/>
              </a:rPr>
              <a:t> at </a:t>
            </a:r>
            <a:r>
              <a:rPr lang="de-DE" b="0" baseline="0" dirty="0" err="1" smtClean="0">
                <a:sym typeface="Wingdings" panose="05000000000000000000" pitchFamily="2" charset="2"/>
              </a:rPr>
              <a:t>the</a:t>
            </a:r>
            <a:r>
              <a:rPr lang="de-DE" b="0" baseline="0" dirty="0" smtClean="0">
                <a:sym typeface="Wingdings" panose="05000000000000000000" pitchFamily="2" charset="2"/>
              </a:rPr>
              <a:t> same time </a:t>
            </a:r>
            <a:r>
              <a:rPr lang="de-DE" b="0" baseline="0" dirty="0" err="1" smtClean="0">
                <a:sym typeface="Wingdings" panose="05000000000000000000" pitchFamily="2" charset="2"/>
              </a:rPr>
              <a:t>facilite</a:t>
            </a:r>
            <a:r>
              <a:rPr lang="de-DE" b="0" baseline="0" dirty="0" smtClean="0">
                <a:sym typeface="Wingdings" panose="05000000000000000000" pitchFamily="2" charset="2"/>
              </a:rPr>
              <a:t> </a:t>
            </a:r>
            <a:r>
              <a:rPr lang="de-DE" b="0" baseline="0" dirty="0" err="1" smtClean="0">
                <a:sym typeface="Wingdings" panose="05000000000000000000" pitchFamily="2" charset="2"/>
              </a:rPr>
              <a:t>nutrient</a:t>
            </a:r>
            <a:r>
              <a:rPr lang="de-DE" b="0" baseline="0" dirty="0" smtClean="0">
                <a:sym typeface="Wingdings" panose="05000000000000000000" pitchFamily="2" charset="2"/>
              </a:rPr>
              <a:t> </a:t>
            </a:r>
            <a:r>
              <a:rPr lang="de-DE" b="0" baseline="0" dirty="0" err="1" smtClean="0">
                <a:sym typeface="Wingdings" panose="05000000000000000000" pitchFamily="2" charset="2"/>
              </a:rPr>
              <a:t>reclycing</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development</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soil</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thus</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store</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a:t>
            </a:r>
            <a:r>
              <a:rPr lang="de-DE" b="0" baseline="0" dirty="0" err="1" smtClean="0">
                <a:sym typeface="Wingdings" panose="05000000000000000000" pitchFamily="2" charset="2"/>
              </a:rPr>
              <a:t>greenhouse</a:t>
            </a:r>
            <a:r>
              <a:rPr lang="de-DE" b="0" baseline="0" dirty="0" smtClean="0">
                <a:sym typeface="Wingdings" panose="05000000000000000000" pitchFamily="2" charset="2"/>
              </a:rPr>
              <a:t> </a:t>
            </a:r>
            <a:r>
              <a:rPr lang="de-DE" b="0" baseline="0" dirty="0" err="1" smtClean="0">
                <a:sym typeface="Wingdings" panose="05000000000000000000" pitchFamily="2" charset="2"/>
              </a:rPr>
              <a:t>gases</a:t>
            </a:r>
            <a:r>
              <a:rPr lang="de-DE" b="0" baseline="0" dirty="0" smtClean="0">
                <a:sym typeface="Wingdings" panose="05000000000000000000" pitchFamily="2" charset="2"/>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b="0" i="0" kern="1200" baseline="0" dirty="0" smtClean="0">
                <a:solidFill>
                  <a:srgbClr val="0070C0"/>
                </a:solidFill>
                <a:effectLst/>
                <a:latin typeface="+mn-lt"/>
                <a:ea typeface="+mn-ea"/>
                <a:cs typeface="+mn-cs"/>
                <a:sym typeface="Wingdings" panose="05000000000000000000" pitchFamily="2" charset="2"/>
              </a:rPr>
              <a:t>(</a:t>
            </a:r>
            <a:r>
              <a:rPr lang="de-DE" sz="1200" b="0" i="1" kern="1200" baseline="0" dirty="0" err="1" smtClean="0">
                <a:solidFill>
                  <a:srgbClr val="0070C0"/>
                </a:solidFill>
                <a:effectLst/>
                <a:latin typeface="+mn-lt"/>
                <a:ea typeface="+mn-ea"/>
                <a:cs typeface="+mn-cs"/>
                <a:sym typeface="Wingdings" panose="05000000000000000000" pitchFamily="2" charset="2"/>
              </a:rPr>
              <a:t>pic</a:t>
            </a:r>
            <a:r>
              <a:rPr lang="de-DE" sz="1200" b="0" i="1" kern="1200" baseline="0" dirty="0" smtClean="0">
                <a:solidFill>
                  <a:srgbClr val="0070C0"/>
                </a:solidFill>
                <a:effectLst/>
                <a:latin typeface="+mn-lt"/>
                <a:ea typeface="+mn-ea"/>
                <a:cs typeface="+mn-cs"/>
                <a:sym typeface="Wingdings" panose="05000000000000000000" pitchFamily="2" charset="2"/>
              </a:rPr>
              <a:t> </a:t>
            </a:r>
            <a:r>
              <a:rPr lang="de-DE" sz="1200" b="0" i="1" kern="1200" baseline="0" dirty="0" err="1" smtClean="0">
                <a:solidFill>
                  <a:srgbClr val="0070C0"/>
                </a:solidFill>
                <a:effectLst/>
                <a:latin typeface="+mn-lt"/>
                <a:ea typeface="+mn-ea"/>
                <a:cs typeface="+mn-cs"/>
                <a:sym typeface="Wingdings" panose="05000000000000000000" pitchFamily="2" charset="2"/>
              </a:rPr>
              <a:t>description</a:t>
            </a:r>
            <a:r>
              <a:rPr lang="de-DE" sz="1200" b="0" i="0" kern="1200" baseline="0" dirty="0" smtClean="0">
                <a:solidFill>
                  <a:srgbClr val="0070C0"/>
                </a:solidFill>
                <a:effectLst/>
                <a:latin typeface="+mn-lt"/>
                <a:ea typeface="+mn-ea"/>
                <a:cs typeface="+mn-cs"/>
                <a:sym typeface="Wingdings" panose="05000000000000000000" pitchFamily="2" charset="2"/>
              </a:rPr>
              <a:t>): </a:t>
            </a:r>
            <a:r>
              <a:rPr lang="de-DE" sz="1200" b="0" i="0" kern="1200" baseline="0" dirty="0" err="1" smtClean="0">
                <a:solidFill>
                  <a:srgbClr val="0070C0"/>
                </a:solidFill>
                <a:effectLst/>
                <a:latin typeface="+mn-lt"/>
                <a:ea typeface="+mn-ea"/>
                <a:cs typeface="+mn-cs"/>
                <a:sym typeface="Wingdings" panose="05000000000000000000" pitchFamily="2" charset="2"/>
              </a:rPr>
              <a:t>Almendros</a:t>
            </a:r>
            <a:r>
              <a:rPr lang="de-DE" sz="1200" b="0" i="0" kern="1200" baseline="0" dirty="0" smtClean="0">
                <a:solidFill>
                  <a:srgbClr val="0070C0"/>
                </a:solidFill>
                <a:effectLst/>
                <a:latin typeface="+mn-lt"/>
                <a:ea typeface="+mn-ea"/>
                <a:cs typeface="+mn-cs"/>
                <a:sym typeface="Wingdings" panose="05000000000000000000" pitchFamily="2" charset="2"/>
              </a:rPr>
              <a:t> (</a:t>
            </a:r>
            <a:r>
              <a:rPr lang="de-DE" sz="1200" b="0" i="0" kern="1200" baseline="0" dirty="0" err="1" smtClean="0">
                <a:solidFill>
                  <a:srgbClr val="0070C0"/>
                </a:solidFill>
                <a:effectLst/>
                <a:latin typeface="+mn-lt"/>
                <a:ea typeface="+mn-ea"/>
                <a:cs typeface="+mn-cs"/>
                <a:sym typeface="Wingdings" panose="05000000000000000000" pitchFamily="2" charset="2"/>
              </a:rPr>
              <a:t>tallest</a:t>
            </a:r>
            <a:r>
              <a:rPr lang="de-DE" sz="1200" b="0" i="0" kern="1200" baseline="0" dirty="0" smtClean="0">
                <a:solidFill>
                  <a:srgbClr val="0070C0"/>
                </a:solidFill>
                <a:effectLst/>
                <a:latin typeface="+mn-lt"/>
                <a:ea typeface="+mn-ea"/>
                <a:cs typeface="+mn-cs"/>
                <a:sym typeface="Wingdings" panose="05000000000000000000" pitchFamily="2" charset="2"/>
              </a:rPr>
              <a:t>) </a:t>
            </a:r>
            <a:r>
              <a:rPr lang="de-DE" sz="1200" b="0" i="0" kern="1200" baseline="0" dirty="0" err="1" smtClean="0">
                <a:solidFill>
                  <a:srgbClr val="0070C0"/>
                </a:solidFill>
                <a:effectLst/>
                <a:latin typeface="+mn-lt"/>
                <a:ea typeface="+mn-ea"/>
                <a:cs typeface="+mn-cs"/>
                <a:sym typeface="Wingdings" panose="05000000000000000000" pitchFamily="2" charset="2"/>
              </a:rPr>
              <a:t>with</a:t>
            </a:r>
            <a:r>
              <a:rPr lang="de-DE" sz="1200" b="0" i="0" kern="1200" baseline="0" dirty="0" smtClean="0">
                <a:solidFill>
                  <a:srgbClr val="0070C0"/>
                </a:solidFill>
                <a:effectLst/>
                <a:latin typeface="+mn-lt"/>
                <a:ea typeface="+mn-ea"/>
                <a:cs typeface="+mn-cs"/>
                <a:sym typeface="Wingdings" panose="05000000000000000000" pitchFamily="2" charset="2"/>
              </a:rPr>
              <a:t> </a:t>
            </a:r>
            <a:r>
              <a:rPr lang="de-DE" sz="1200" b="0" i="0" kern="1200" baseline="0" dirty="0" err="1" smtClean="0">
                <a:solidFill>
                  <a:srgbClr val="0070C0"/>
                </a:solidFill>
                <a:effectLst/>
                <a:latin typeface="+mn-lt"/>
                <a:ea typeface="+mn-ea"/>
                <a:cs typeface="+mn-cs"/>
                <a:sym typeface="Wingdings" panose="05000000000000000000" pitchFamily="2" charset="2"/>
              </a:rPr>
              <a:t>Cebos</a:t>
            </a:r>
            <a:endParaRPr lang="en-US" sz="1200" b="0" i="0" kern="1200" baseline="0" dirty="0" smtClean="0">
              <a:solidFill>
                <a:srgbClr val="0070C0"/>
              </a:solidFill>
              <a:effectLst/>
              <a:latin typeface="+mn-lt"/>
              <a:ea typeface="+mn-ea"/>
              <a:cs typeface="+mn-cs"/>
            </a:endParaRPr>
          </a:p>
          <a:p>
            <a:endParaRPr lang="de-DE" sz="1200" b="1" i="0" kern="1200" baseline="0" dirty="0" smtClean="0">
              <a:solidFill>
                <a:srgbClr val="0070C0"/>
              </a:solidFill>
              <a:effectLst/>
              <a:latin typeface="+mn-lt"/>
              <a:ea typeface="+mn-ea"/>
              <a:cs typeface="+mn-cs"/>
            </a:endParaRPr>
          </a:p>
          <a:p>
            <a:endParaRPr lang="de-DE" sz="1200" b="1" i="0" kern="1200" baseline="0" dirty="0" smtClean="0">
              <a:solidFill>
                <a:srgbClr val="0070C0"/>
              </a:solidFill>
              <a:effectLst/>
              <a:latin typeface="+mn-lt"/>
              <a:ea typeface="+mn-ea"/>
              <a:cs typeface="+mn-cs"/>
            </a:endParaRPr>
          </a:p>
          <a:p>
            <a:endParaRPr lang="de-DE" sz="1200" b="1" i="0" kern="1200" baseline="0" dirty="0" smtClean="0">
              <a:solidFill>
                <a:srgbClr val="0070C0"/>
              </a:solidFill>
              <a:effectLst/>
              <a:latin typeface="+mn-lt"/>
              <a:ea typeface="+mn-ea"/>
              <a:cs typeface="+mn-cs"/>
            </a:endParaRPr>
          </a:p>
          <a:p>
            <a:endParaRPr lang="en-US" b="0" dirty="0">
              <a:solidFill>
                <a:srgbClr val="0070C0"/>
              </a:solidFill>
            </a:endParaRPr>
          </a:p>
        </p:txBody>
      </p:sp>
      <p:sp>
        <p:nvSpPr>
          <p:cNvPr id="4" name="Slide Number Placeholder 3"/>
          <p:cNvSpPr>
            <a:spLocks noGrp="1"/>
          </p:cNvSpPr>
          <p:nvPr>
            <p:ph type="sldNum" sz="quarter" idx="10"/>
          </p:nvPr>
        </p:nvSpPr>
        <p:spPr/>
        <p:txBody>
          <a:bodyPr/>
          <a:lstStyle/>
          <a:p>
            <a:fld id="{06154A60-25C7-4C39-BD05-1B003A48D0C1}" type="slidenum">
              <a:rPr lang="de-DE" smtClean="0"/>
              <a:t>4</a:t>
            </a:fld>
            <a:endParaRPr lang="de-DE"/>
          </a:p>
        </p:txBody>
      </p:sp>
    </p:spTree>
    <p:extLst>
      <p:ext uri="{BB962C8B-B14F-4D97-AF65-F5344CB8AC3E}">
        <p14:creationId xmlns:p14="http://schemas.microsoft.com/office/powerpoint/2010/main" val="132440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de-DE" b="1" baseline="0" dirty="0" smtClean="0">
                <a:sym typeface="Wingdings" panose="05000000000000000000" pitchFamily="2" charset="2"/>
              </a:rPr>
              <a:t>15. Life on </a:t>
            </a:r>
            <a:r>
              <a:rPr lang="de-DE" b="1" baseline="0" dirty="0" err="1" smtClean="0">
                <a:sym typeface="Wingdings" panose="05000000000000000000" pitchFamily="2" charset="2"/>
              </a:rPr>
              <a:t>land</a:t>
            </a:r>
            <a:r>
              <a:rPr lang="de-DE" b="1" baseline="0" dirty="0" smtClean="0">
                <a:sym typeface="Wingdings" panose="05000000000000000000" pitchFamily="2" charset="2"/>
              </a:rPr>
              <a:t> </a:t>
            </a:r>
            <a:r>
              <a:rPr lang="de-DE" b="0" baseline="0" dirty="0" smtClean="0">
                <a:sym typeface="Wingdings" panose="05000000000000000000" pitchFamily="2" charset="2"/>
              </a:rPr>
              <a:t></a:t>
            </a:r>
          </a:p>
          <a:p>
            <a:pPr marL="0" marR="0" indent="0" algn="l" defTabSz="914400" rtl="0" eaLnBrk="1" fontAlgn="auto" latinLnBrk="0" hangingPunct="1">
              <a:lnSpc>
                <a:spcPct val="100000"/>
              </a:lnSpc>
              <a:spcBef>
                <a:spcPts val="0"/>
              </a:spcBef>
              <a:spcAft>
                <a:spcPts val="60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600"/>
              </a:spcAft>
              <a:buClrTx/>
              <a:buSzTx/>
              <a:buFontTx/>
              <a:buNone/>
              <a:tabLst/>
              <a:defRPr/>
            </a:pPr>
            <a:r>
              <a:rPr lang="de-DE" b="0" baseline="0" dirty="0" smtClean="0">
                <a:sym typeface="Wingdings" panose="05000000000000000000" pitchFamily="2" charset="2"/>
              </a:rPr>
              <a:t>The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evolved</a:t>
            </a:r>
            <a:r>
              <a:rPr lang="de-DE" b="0" baseline="0" dirty="0" smtClean="0">
                <a:sym typeface="Wingdings" panose="05000000000000000000" pitchFamily="2" charset="2"/>
              </a:rPr>
              <a:t> </a:t>
            </a:r>
            <a:r>
              <a:rPr lang="de-DE" b="0" baseline="0" dirty="0" err="1" smtClean="0">
                <a:sym typeface="Wingdings" panose="05000000000000000000" pitchFamily="2" charset="2"/>
              </a:rPr>
              <a:t>towards</a:t>
            </a:r>
            <a:r>
              <a:rPr lang="de-DE" b="0" baseline="0" dirty="0" smtClean="0">
                <a:sym typeface="Wingdings" panose="05000000000000000000" pitchFamily="2" charset="2"/>
              </a:rPr>
              <a:t> a </a:t>
            </a:r>
            <a:r>
              <a:rPr lang="de-DE" b="0" baseline="0" dirty="0" err="1" smtClean="0">
                <a:sym typeface="Wingdings" panose="05000000000000000000" pitchFamily="2" charset="2"/>
              </a:rPr>
              <a:t>sustainable</a:t>
            </a:r>
            <a:r>
              <a:rPr lang="de-DE" b="0" baseline="0" dirty="0" smtClean="0">
                <a:sym typeface="Wingdings" panose="05000000000000000000" pitchFamily="2" charset="2"/>
              </a:rPr>
              <a:t> &amp; </a:t>
            </a:r>
            <a:r>
              <a:rPr lang="de-DE" b="0" baseline="0" dirty="0" err="1" smtClean="0">
                <a:sym typeface="Wingdings" panose="05000000000000000000" pitchFamily="2" charset="2"/>
              </a:rPr>
              <a:t>long</a:t>
            </a:r>
            <a:r>
              <a:rPr lang="de-DE" b="0" baseline="0" dirty="0" smtClean="0">
                <a:sym typeface="Wingdings" panose="05000000000000000000" pitchFamily="2" charset="2"/>
              </a:rPr>
              <a:t>-term </a:t>
            </a:r>
            <a:r>
              <a:rPr lang="de-DE" b="0" baseline="0" dirty="0" err="1" smtClean="0">
                <a:sym typeface="Wingdings" panose="05000000000000000000" pitchFamily="2" charset="2"/>
              </a:rPr>
              <a:t>forest</a:t>
            </a:r>
            <a:r>
              <a:rPr lang="de-DE" b="0" baseline="0" dirty="0" smtClean="0">
                <a:sym typeface="Wingdings" panose="05000000000000000000" pitchFamily="2" charset="2"/>
              </a:rPr>
              <a:t> </a:t>
            </a:r>
            <a:r>
              <a:rPr lang="de-DE" b="0" baseline="0" dirty="0" err="1" smtClean="0">
                <a:sym typeface="Wingdings" panose="05000000000000000000" pitchFamily="2" charset="2"/>
              </a:rPr>
              <a:t>management</a:t>
            </a:r>
            <a:r>
              <a:rPr lang="de-DE" b="0" baseline="0" dirty="0" smtClean="0">
                <a:sym typeface="Wingdings" panose="05000000000000000000" pitchFamily="2" charset="2"/>
              </a:rPr>
              <a:t>. </a:t>
            </a:r>
            <a:r>
              <a:rPr lang="de-DE" b="0" baseline="0" dirty="0" err="1" smtClean="0">
                <a:sym typeface="Wingdings" panose="05000000000000000000" pitchFamily="2" charset="2"/>
              </a:rPr>
              <a:t>Our</a:t>
            </a:r>
            <a:r>
              <a:rPr lang="de-DE" b="0" baseline="0" dirty="0" smtClean="0">
                <a:sym typeface="Wingdings" panose="05000000000000000000" pitchFamily="2" charset="2"/>
              </a:rPr>
              <a:t> </a:t>
            </a:r>
            <a:r>
              <a:rPr lang="de-DE" b="0" baseline="0" dirty="0" err="1" smtClean="0">
                <a:sym typeface="Wingdings" panose="05000000000000000000" pitchFamily="2" charset="2"/>
              </a:rPr>
              <a:t>mixed-species</a:t>
            </a:r>
            <a:r>
              <a:rPr lang="de-DE" b="0" baseline="0" dirty="0" smtClean="0">
                <a:sym typeface="Wingdings" panose="05000000000000000000" pitchFamily="2" charset="2"/>
              </a:rPr>
              <a:t> </a:t>
            </a:r>
            <a:r>
              <a:rPr lang="de-DE" b="0" baseline="0" dirty="0" err="1" smtClean="0">
                <a:sym typeface="Wingdings" panose="05000000000000000000" pitchFamily="2" charset="2"/>
              </a:rPr>
              <a:t>plantations</a:t>
            </a:r>
            <a:r>
              <a:rPr lang="de-DE" b="0" baseline="0" dirty="0" smtClean="0">
                <a:sym typeface="Wingdings" panose="05000000000000000000" pitchFamily="2" charset="2"/>
              </a:rPr>
              <a:t> </a:t>
            </a:r>
            <a:r>
              <a:rPr lang="de-DE" b="0" baseline="0" dirty="0" err="1" smtClean="0">
                <a:sym typeface="Wingdings" panose="05000000000000000000" pitchFamily="2" charset="2"/>
              </a:rPr>
              <a:t>are</a:t>
            </a:r>
            <a:r>
              <a:rPr lang="de-DE" b="0" baseline="0" dirty="0" smtClean="0">
                <a:sym typeface="Wingdings" panose="05000000000000000000" pitchFamily="2" charset="2"/>
              </a:rPr>
              <a:t> </a:t>
            </a:r>
            <a:r>
              <a:rPr lang="de-DE" b="0" baseline="0" dirty="0" err="1" smtClean="0">
                <a:sym typeface="Wingdings" panose="05000000000000000000" pitchFamily="2" charset="2"/>
              </a:rPr>
              <a:t>managed</a:t>
            </a:r>
            <a:r>
              <a:rPr lang="de-DE" b="0" baseline="0" dirty="0" smtClean="0">
                <a:sym typeface="Wingdings" panose="05000000000000000000" pitchFamily="2" charset="2"/>
              </a:rPr>
              <a:t> </a:t>
            </a:r>
            <a:r>
              <a:rPr lang="de-DE" b="0" baseline="0" dirty="0" err="1" smtClean="0">
                <a:sym typeface="Wingdings" panose="05000000000000000000" pitchFamily="2" charset="2"/>
              </a:rPr>
              <a:t>under</a:t>
            </a:r>
            <a:r>
              <a:rPr lang="de-DE" b="0" baseline="0" dirty="0" smtClean="0">
                <a:sym typeface="Wingdings" panose="05000000000000000000" pitchFamily="2" charset="2"/>
              </a:rPr>
              <a:t> </a:t>
            </a:r>
            <a:r>
              <a:rPr lang="de-DE" b="0" baseline="0" dirty="0" err="1" smtClean="0">
                <a:sym typeface="Wingdings" panose="05000000000000000000" pitchFamily="2" charset="2"/>
              </a:rPr>
              <a:t>similar</a:t>
            </a:r>
            <a:r>
              <a:rPr lang="de-DE" b="0" baseline="0" dirty="0" smtClean="0">
                <a:sym typeface="Wingdings" panose="05000000000000000000" pitchFamily="2" charset="2"/>
              </a:rPr>
              <a:t> </a:t>
            </a:r>
            <a:r>
              <a:rPr lang="de-DE" b="0" baseline="0" dirty="0" err="1" smtClean="0">
                <a:sym typeface="Wingdings" panose="05000000000000000000" pitchFamily="2" charset="2"/>
              </a:rPr>
              <a:t>principles</a:t>
            </a:r>
            <a:r>
              <a:rPr lang="de-DE" b="0" baseline="0" dirty="0" smtClean="0">
                <a:sym typeface="Wingdings" panose="05000000000000000000" pitchFamily="2" charset="2"/>
              </a:rPr>
              <a:t> </a:t>
            </a:r>
            <a:r>
              <a:rPr lang="de-DE" b="0" baseline="0" dirty="0" err="1" smtClean="0">
                <a:sym typeface="Wingdings" panose="05000000000000000000" pitchFamily="2" charset="2"/>
              </a:rPr>
              <a:t>as</a:t>
            </a:r>
            <a:r>
              <a:rPr lang="de-DE" b="0" baseline="0" dirty="0" smtClean="0">
                <a:sym typeface="Wingdings" panose="05000000000000000000" pitchFamily="2" charset="2"/>
              </a:rPr>
              <a:t> </a:t>
            </a:r>
            <a:r>
              <a:rPr lang="de-DE" b="0" baseline="0" dirty="0" err="1" smtClean="0">
                <a:sym typeface="Wingdings" panose="05000000000000000000" pitchFamily="2" charset="2"/>
              </a:rPr>
              <a:t>those</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a </a:t>
            </a:r>
            <a:r>
              <a:rPr lang="de-DE" b="0" baseline="0" dirty="0" err="1" smtClean="0">
                <a:sym typeface="Wingdings" panose="05000000000000000000" pitchFamily="2" charset="2"/>
              </a:rPr>
              <a:t>close-to</a:t>
            </a:r>
            <a:r>
              <a:rPr lang="de-DE" b="0" baseline="0" dirty="0" smtClean="0">
                <a:sym typeface="Wingdings" panose="05000000000000000000" pitchFamily="2" charset="2"/>
              </a:rPr>
              <a:t> </a:t>
            </a:r>
            <a:r>
              <a:rPr lang="de-DE" b="0" baseline="0" dirty="0" err="1" smtClean="0">
                <a:sym typeface="Wingdings" panose="05000000000000000000" pitchFamily="2" charset="2"/>
              </a:rPr>
              <a:t>nature</a:t>
            </a:r>
            <a:r>
              <a:rPr lang="de-DE" b="0" baseline="0" dirty="0" smtClean="0">
                <a:sym typeface="Wingdings" panose="05000000000000000000" pitchFamily="2" charset="2"/>
              </a:rPr>
              <a:t> </a:t>
            </a:r>
            <a:r>
              <a:rPr lang="de-DE" b="0" baseline="0" dirty="0" err="1" smtClean="0">
                <a:sym typeface="Wingdings" panose="05000000000000000000" pitchFamily="2" charset="2"/>
              </a:rPr>
              <a:t>management</a:t>
            </a:r>
            <a:r>
              <a:rPr lang="de-DE" b="0" baseline="0" dirty="0" smtClean="0">
                <a:sym typeface="Wingdings" panose="05000000000000000000" pitchFamily="2" charset="2"/>
              </a:rPr>
              <a:t>; </a:t>
            </a:r>
            <a:r>
              <a:rPr lang="de-DE" b="0" baseline="0" dirty="0" err="1" smtClean="0">
                <a:sym typeface="Wingdings" panose="05000000000000000000" pitchFamily="2" charset="2"/>
              </a:rPr>
              <a:t>combining</a:t>
            </a:r>
            <a:r>
              <a:rPr lang="de-DE" b="0" baseline="0" dirty="0" smtClean="0">
                <a:sym typeface="Wingdings" panose="05000000000000000000" pitchFamily="2" charset="2"/>
              </a:rPr>
              <a:t> </a:t>
            </a:r>
            <a:r>
              <a:rPr lang="de-DE" b="0" baseline="0" dirty="0" err="1" smtClean="0">
                <a:sym typeface="Wingdings" panose="05000000000000000000" pitchFamily="2" charset="2"/>
              </a:rPr>
              <a:t>species</a:t>
            </a:r>
            <a:r>
              <a:rPr lang="de-DE" b="0" baseline="0" dirty="0" smtClean="0">
                <a:sym typeface="Wingdings" panose="05000000000000000000" pitchFamily="2" charset="2"/>
              </a:rPr>
              <a:t> </a:t>
            </a:r>
            <a:r>
              <a:rPr lang="de-DE" b="0" baseline="0" dirty="0" err="1" smtClean="0">
                <a:sym typeface="Wingdings" panose="05000000000000000000" pitchFamily="2" charset="2"/>
              </a:rPr>
              <a:t>from</a:t>
            </a:r>
            <a:r>
              <a:rPr lang="de-DE" b="0" baseline="0" dirty="0" smtClean="0">
                <a:sym typeface="Wingdings" panose="05000000000000000000" pitchFamily="2" charset="2"/>
              </a:rPr>
              <a:t> </a:t>
            </a:r>
            <a:r>
              <a:rPr lang="de-DE" b="0" baseline="0" dirty="0" err="1" smtClean="0">
                <a:sym typeface="Wingdings" panose="05000000000000000000" pitchFamily="2" charset="2"/>
              </a:rPr>
              <a:t>diff</a:t>
            </a:r>
            <a:r>
              <a:rPr lang="de-DE" b="0" baseline="0" dirty="0" smtClean="0">
                <a:sym typeface="Wingdings" panose="05000000000000000000" pitchFamily="2" charset="2"/>
              </a:rPr>
              <a:t> </a:t>
            </a:r>
            <a:r>
              <a:rPr lang="de-DE" b="0" baseline="0" dirty="0" err="1" smtClean="0">
                <a:sym typeface="Wingdings" panose="05000000000000000000" pitchFamily="2" charset="2"/>
              </a:rPr>
              <a:t>ecological</a:t>
            </a:r>
            <a:r>
              <a:rPr lang="de-DE" b="0" baseline="0" dirty="0" smtClean="0">
                <a:sym typeface="Wingdings" panose="05000000000000000000" pitchFamily="2" charset="2"/>
              </a:rPr>
              <a:t> </a:t>
            </a:r>
            <a:r>
              <a:rPr lang="de-DE" b="0" baseline="0" dirty="0" err="1" smtClean="0">
                <a:sym typeface="Wingdings" panose="05000000000000000000" pitchFamily="2" charset="2"/>
              </a:rPr>
              <a:t>groups</a:t>
            </a:r>
            <a:r>
              <a:rPr lang="de-DE" b="0" baseline="0" dirty="0" smtClean="0">
                <a:sym typeface="Wingdings" panose="05000000000000000000" pitchFamily="2" charset="2"/>
              </a:rPr>
              <a:t> </a:t>
            </a:r>
            <a:r>
              <a:rPr lang="de-DE" b="0" baseline="0" dirty="0" err="1" smtClean="0">
                <a:sym typeface="Wingdings" panose="05000000000000000000" pitchFamily="2" charset="2"/>
              </a:rPr>
              <a:t>leading</a:t>
            </a:r>
            <a:r>
              <a:rPr lang="de-DE" b="0" baseline="0" dirty="0" smtClean="0">
                <a:sym typeface="Wingdings" panose="05000000000000000000" pitchFamily="2" charset="2"/>
              </a:rPr>
              <a:t> </a:t>
            </a:r>
            <a:r>
              <a:rPr lang="de-DE" b="0" baseline="0" dirty="0" err="1" smtClean="0">
                <a:sym typeface="Wingdings" panose="05000000000000000000" pitchFamily="2" charset="2"/>
              </a:rPr>
              <a:t>to</a:t>
            </a:r>
            <a:r>
              <a:rPr lang="de-DE" b="0" baseline="0" dirty="0" smtClean="0">
                <a:sym typeface="Wingdings" panose="05000000000000000000" pitchFamily="2" charset="2"/>
              </a:rPr>
              <a:t> a </a:t>
            </a:r>
            <a:r>
              <a:rPr lang="de-DE" b="0" baseline="0" dirty="0" err="1" smtClean="0">
                <a:sym typeface="Wingdings" panose="05000000000000000000" pitchFamily="2" charset="2"/>
              </a:rPr>
              <a:t>uneven</a:t>
            </a:r>
            <a:r>
              <a:rPr lang="de-DE" b="0" baseline="0" dirty="0" smtClean="0">
                <a:sym typeface="Wingdings" panose="05000000000000000000" pitchFamily="2" charset="2"/>
              </a:rPr>
              <a:t>-size </a:t>
            </a:r>
            <a:r>
              <a:rPr lang="de-DE" b="0" baseline="0" dirty="0" err="1" smtClean="0">
                <a:sym typeface="Wingdings" panose="05000000000000000000" pitchFamily="2" charset="2"/>
              </a:rPr>
              <a:t>forest</a:t>
            </a:r>
            <a:r>
              <a:rPr lang="de-DE" b="0" baseline="0" dirty="0" smtClean="0">
                <a:sym typeface="Wingdings" panose="05000000000000000000" pitchFamily="2" charset="2"/>
              </a:rPr>
              <a:t> </a:t>
            </a:r>
            <a:r>
              <a:rPr lang="de-DE" b="0" baseline="0" dirty="0" err="1" smtClean="0">
                <a:sym typeface="Wingdings" panose="05000000000000000000" pitchFamily="2" charset="2"/>
              </a:rPr>
              <a:t>system</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selection</a:t>
            </a:r>
            <a:r>
              <a:rPr lang="de-DE" b="0" baseline="0" dirty="0" smtClean="0">
                <a:sym typeface="Wingdings" panose="05000000000000000000" pitchFamily="2" charset="2"/>
              </a:rPr>
              <a:t> </a:t>
            </a:r>
            <a:r>
              <a:rPr lang="de-DE" b="0" baseline="0" dirty="0" err="1" smtClean="0">
                <a:sym typeface="Wingdings" panose="05000000000000000000" pitchFamily="2" charset="2"/>
              </a:rPr>
              <a:t>harvesting</a:t>
            </a:r>
            <a:r>
              <a:rPr lang="de-DE" b="0" baseline="0" dirty="0" smtClean="0">
                <a:sym typeface="Wingdings" panose="05000000000000000000" pitchFamily="2" charset="2"/>
              </a:rPr>
              <a:t> (</a:t>
            </a:r>
            <a:r>
              <a:rPr lang="de-DE" b="0" baseline="0" dirty="0" err="1" smtClean="0">
                <a:sym typeface="Wingdings" panose="05000000000000000000" pitchFamily="2" charset="2"/>
              </a:rPr>
              <a:t>opposite</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common</a:t>
            </a:r>
            <a:r>
              <a:rPr lang="de-DE" b="0" baseline="0" dirty="0" smtClean="0">
                <a:sym typeface="Wingdings" panose="05000000000000000000" pitchFamily="2" charset="2"/>
              </a:rPr>
              <a:t> </a:t>
            </a:r>
            <a:r>
              <a:rPr lang="de-DE" b="0" baseline="0" dirty="0" err="1" smtClean="0">
                <a:sym typeface="Wingdings" panose="05000000000000000000" pitchFamily="2" charset="2"/>
              </a:rPr>
              <a:t>clear-cut</a:t>
            </a:r>
            <a:r>
              <a:rPr lang="de-DE" b="0" baseline="0" dirty="0" smtClean="0">
                <a:sym typeface="Wingdings" panose="05000000000000000000" pitchFamily="2" charset="2"/>
              </a:rPr>
              <a:t> </a:t>
            </a:r>
            <a:r>
              <a:rPr lang="de-DE" b="0" baseline="0" dirty="0" err="1" smtClean="0">
                <a:sym typeface="Wingdings" panose="05000000000000000000" pitchFamily="2" charset="2"/>
              </a:rPr>
              <a:t>that</a:t>
            </a:r>
            <a:r>
              <a:rPr lang="de-DE" b="0" baseline="0" dirty="0" smtClean="0">
                <a:sym typeface="Wingdings" panose="05000000000000000000" pitchFamily="2" charset="2"/>
              </a:rPr>
              <a:t> </a:t>
            </a:r>
            <a:r>
              <a:rPr lang="de-DE" b="0" baseline="0" dirty="0" err="1" smtClean="0">
                <a:sym typeface="Wingdings" panose="05000000000000000000" pitchFamily="2" charset="2"/>
              </a:rPr>
              <a:t>follows</a:t>
            </a:r>
            <a:r>
              <a:rPr lang="de-DE" b="0" baseline="0" dirty="0" smtClean="0">
                <a:sym typeface="Wingdings" panose="05000000000000000000" pitchFamily="2" charset="2"/>
              </a:rPr>
              <a:t> a </a:t>
            </a:r>
            <a:r>
              <a:rPr lang="de-DE" b="0" baseline="0" dirty="0" err="1" smtClean="0">
                <a:sym typeface="Wingdings" panose="05000000000000000000" pitchFamily="2" charset="2"/>
              </a:rPr>
              <a:t>typical</a:t>
            </a:r>
            <a:r>
              <a:rPr lang="de-DE" b="0" baseline="0" dirty="0" smtClean="0">
                <a:sym typeface="Wingdings" panose="05000000000000000000" pitchFamily="2" charset="2"/>
              </a:rPr>
              <a:t> </a:t>
            </a:r>
            <a:r>
              <a:rPr lang="de-DE" b="0" baseline="0" dirty="0" err="1" smtClean="0">
                <a:sym typeface="Wingdings" panose="05000000000000000000" pitchFamily="2" charset="2"/>
              </a:rPr>
              <a:t>plantation</a:t>
            </a:r>
            <a:r>
              <a:rPr lang="de-DE" b="0" baseline="0" dirty="0" smtClean="0">
                <a:sym typeface="Wingdings" panose="05000000000000000000" pitchFamily="2" charset="2"/>
              </a:rPr>
              <a:t> </a:t>
            </a:r>
            <a:r>
              <a:rPr lang="de-DE" b="0" baseline="0" dirty="0" err="1" smtClean="0">
                <a:sym typeface="Wingdings" panose="05000000000000000000" pitchFamily="2" charset="2"/>
              </a:rPr>
              <a:t>investment</a:t>
            </a:r>
            <a:r>
              <a:rPr lang="de-DE" b="0" baseline="0" dirty="0" smtClean="0">
                <a:sym typeface="Wingdings" panose="05000000000000000000" pitchFamily="2" charset="2"/>
              </a:rPr>
              <a:t>).</a:t>
            </a:r>
          </a:p>
          <a:p>
            <a:pPr marL="0" marR="0" indent="0" algn="l" defTabSz="914400" rtl="0" eaLnBrk="1" fontAlgn="auto" latinLnBrk="0" hangingPunct="1">
              <a:lnSpc>
                <a:spcPct val="100000"/>
              </a:lnSpc>
              <a:spcBef>
                <a:spcPts val="0"/>
              </a:spcBef>
              <a:spcAft>
                <a:spcPts val="60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600"/>
              </a:spcAft>
              <a:buClrTx/>
              <a:buSzTx/>
              <a:buFontTx/>
              <a:buNone/>
              <a:tabLst/>
              <a:defRPr/>
            </a:pPr>
            <a:r>
              <a:rPr lang="de-DE" b="0" baseline="0" dirty="0" err="1" smtClean="0">
                <a:sym typeface="Wingdings" panose="05000000000000000000" pitchFamily="2" charset="2"/>
              </a:rPr>
              <a:t>Around</a:t>
            </a:r>
            <a:r>
              <a:rPr lang="de-DE" b="0" baseline="0" dirty="0" smtClean="0">
                <a:sym typeface="Wingdings" panose="05000000000000000000" pitchFamily="2" charset="2"/>
              </a:rPr>
              <a:t> 25% </a:t>
            </a:r>
            <a:r>
              <a:rPr lang="de-DE" b="0" baseline="0" dirty="0" err="1" smtClean="0">
                <a:sym typeface="Wingdings" panose="05000000000000000000" pitchFamily="2" charset="2"/>
              </a:rPr>
              <a:t>of</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area</a:t>
            </a:r>
            <a:r>
              <a:rPr lang="de-DE" b="0" baseline="0" dirty="0" smtClean="0">
                <a:sym typeface="Wingdings" panose="05000000000000000000" pitchFamily="2" charset="2"/>
              </a:rPr>
              <a:t> </a:t>
            </a:r>
            <a:r>
              <a:rPr lang="de-DE" b="0" baseline="0" dirty="0" err="1" smtClean="0">
                <a:sym typeface="Wingdings" panose="05000000000000000000" pitchFamily="2" charset="2"/>
              </a:rPr>
              <a:t>are</a:t>
            </a:r>
            <a:r>
              <a:rPr lang="de-DE" b="0" baseline="0" dirty="0" smtClean="0">
                <a:sym typeface="Wingdings" panose="05000000000000000000" pitchFamily="2" charset="2"/>
              </a:rPr>
              <a:t> </a:t>
            </a:r>
            <a:r>
              <a:rPr lang="de-DE" b="0" baseline="0" dirty="0" err="1" smtClean="0">
                <a:sym typeface="Wingdings" panose="05000000000000000000" pitchFamily="2" charset="2"/>
              </a:rPr>
              <a:t>natural</a:t>
            </a:r>
            <a:r>
              <a:rPr lang="de-DE" b="0" baseline="0" dirty="0" smtClean="0">
                <a:sym typeface="Wingdings" panose="05000000000000000000" pitchFamily="2" charset="2"/>
              </a:rPr>
              <a:t> </a:t>
            </a:r>
            <a:r>
              <a:rPr lang="de-DE" b="0" baseline="0" dirty="0" err="1" smtClean="0">
                <a:sym typeface="Wingdings" panose="05000000000000000000" pitchFamily="2" charset="2"/>
              </a:rPr>
              <a:t>reserves</a:t>
            </a:r>
            <a:r>
              <a:rPr lang="de-DE" b="0" baseline="0" dirty="0" smtClean="0">
                <a:sym typeface="Wingdings" panose="05000000000000000000" pitchFamily="2" charset="2"/>
              </a:rPr>
              <a:t> (remanent </a:t>
            </a:r>
            <a:r>
              <a:rPr lang="de-DE" b="0" baseline="0" dirty="0" err="1" smtClean="0">
                <a:sym typeface="Wingdings" panose="05000000000000000000" pitchFamily="2" charset="2"/>
              </a:rPr>
              <a:t>forest</a:t>
            </a:r>
            <a:r>
              <a:rPr lang="de-DE" b="0" baseline="0" dirty="0" smtClean="0">
                <a:sym typeface="Wingdings" panose="05000000000000000000" pitchFamily="2" charset="2"/>
              </a:rPr>
              <a:t>, </a:t>
            </a:r>
            <a:r>
              <a:rPr lang="de-DE" b="0" baseline="0" dirty="0" err="1" smtClean="0">
                <a:sym typeface="Wingdings" panose="05000000000000000000" pitchFamily="2" charset="2"/>
              </a:rPr>
              <a:t>forest</a:t>
            </a:r>
            <a:r>
              <a:rPr lang="de-DE" b="0" baseline="0" dirty="0" smtClean="0">
                <a:sym typeface="Wingdings" panose="05000000000000000000" pitchFamily="2" charset="2"/>
              </a:rPr>
              <a:t> </a:t>
            </a:r>
            <a:r>
              <a:rPr lang="de-DE" b="0" baseline="0" dirty="0" err="1" smtClean="0">
                <a:sym typeface="Wingdings" panose="05000000000000000000" pitchFamily="2" charset="2"/>
              </a:rPr>
              <a:t>along</a:t>
            </a:r>
            <a:r>
              <a:rPr lang="de-DE" b="0" baseline="0" dirty="0" smtClean="0">
                <a:sym typeface="Wingdings" panose="05000000000000000000" pitchFamily="2" charset="2"/>
              </a:rPr>
              <a:t> </a:t>
            </a:r>
            <a:r>
              <a:rPr lang="de-DE" b="0" baseline="0" dirty="0" err="1" smtClean="0">
                <a:sym typeface="Wingdings" panose="05000000000000000000" pitchFamily="2" charset="2"/>
              </a:rPr>
              <a:t>river</a:t>
            </a:r>
            <a:r>
              <a:rPr lang="de-DE" b="0" baseline="0" dirty="0" smtClean="0">
                <a:sym typeface="Wingdings" panose="05000000000000000000" pitchFamily="2" charset="2"/>
              </a:rPr>
              <a:t> </a:t>
            </a:r>
            <a:r>
              <a:rPr lang="de-DE" b="0" baseline="0" dirty="0" err="1" smtClean="0">
                <a:sym typeface="Wingdings" panose="05000000000000000000" pitchFamily="2" charset="2"/>
              </a:rPr>
              <a:t>sides</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wetlands</a:t>
            </a:r>
            <a:r>
              <a:rPr lang="de-DE" b="0" baseline="0" dirty="0" smtClean="0">
                <a:sym typeface="Wingdings" panose="05000000000000000000" pitchFamily="2" charset="2"/>
              </a:rPr>
              <a:t>), </a:t>
            </a:r>
            <a:r>
              <a:rPr lang="de-DE" b="0" baseline="0" dirty="0" err="1" smtClean="0">
                <a:sym typeface="Wingdings" panose="05000000000000000000" pitchFamily="2" charset="2"/>
              </a:rPr>
              <a:t>which</a:t>
            </a:r>
            <a:r>
              <a:rPr lang="de-DE" b="0" baseline="0" dirty="0" smtClean="0">
                <a:sym typeface="Wingdings" panose="05000000000000000000" pitchFamily="2" charset="2"/>
              </a:rPr>
              <a:t> also </a:t>
            </a:r>
            <a:r>
              <a:rPr lang="de-DE" b="0" baseline="0" dirty="0" err="1" smtClean="0">
                <a:sym typeface="Wingdings" panose="05000000000000000000" pitchFamily="2" charset="2"/>
              </a:rPr>
              <a:t>serves</a:t>
            </a:r>
            <a:r>
              <a:rPr lang="de-DE" b="0" baseline="0" dirty="0" smtClean="0">
                <a:sym typeface="Wingdings" panose="05000000000000000000" pitchFamily="2" charset="2"/>
              </a:rPr>
              <a:t> </a:t>
            </a:r>
            <a:r>
              <a:rPr lang="de-DE" b="0" baseline="0" dirty="0" err="1" smtClean="0">
                <a:sym typeface="Wingdings" panose="05000000000000000000" pitchFamily="2" charset="2"/>
              </a:rPr>
              <a:t>as</a:t>
            </a:r>
            <a:r>
              <a:rPr lang="de-DE" b="0" baseline="0" dirty="0" smtClean="0">
                <a:sym typeface="Wingdings" panose="05000000000000000000" pitchFamily="2" charset="2"/>
              </a:rPr>
              <a:t> </a:t>
            </a:r>
            <a:r>
              <a:rPr lang="de-DE" b="0" baseline="0" dirty="0" err="1" smtClean="0">
                <a:sym typeface="Wingdings" panose="05000000000000000000" pitchFamily="2" charset="2"/>
              </a:rPr>
              <a:t>biological</a:t>
            </a:r>
            <a:r>
              <a:rPr lang="de-DE" b="0" baseline="0" dirty="0" smtClean="0">
                <a:sym typeface="Wingdings" panose="05000000000000000000" pitchFamily="2" charset="2"/>
              </a:rPr>
              <a:t> </a:t>
            </a:r>
            <a:r>
              <a:rPr lang="de-DE" b="0" baseline="0" dirty="0" err="1" smtClean="0">
                <a:sym typeface="Wingdings" panose="05000000000000000000" pitchFamily="2" charset="2"/>
              </a:rPr>
              <a:t>corridors</a:t>
            </a:r>
            <a:r>
              <a:rPr lang="de-DE" b="0" baseline="0" dirty="0" smtClean="0">
                <a:sym typeface="Wingdings" panose="05000000000000000000" pitchFamily="2" charset="2"/>
              </a:rPr>
              <a:t>.</a:t>
            </a:r>
          </a:p>
          <a:p>
            <a:pPr marL="0" marR="0" indent="0" algn="l" defTabSz="914400" rtl="0" eaLnBrk="1" fontAlgn="auto" latinLnBrk="0" hangingPunct="1">
              <a:lnSpc>
                <a:spcPct val="100000"/>
              </a:lnSpc>
              <a:spcBef>
                <a:spcPts val="0"/>
              </a:spcBef>
              <a:spcAft>
                <a:spcPts val="60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600"/>
              </a:spcAft>
              <a:buClrTx/>
              <a:buSzTx/>
              <a:buFontTx/>
              <a:buNone/>
              <a:tabLst/>
              <a:defRPr/>
            </a:pPr>
            <a:r>
              <a:rPr lang="de-DE" b="0" baseline="0" dirty="0" smtClean="0">
                <a:sym typeface="Wingdings" panose="05000000000000000000" pitchFamily="2" charset="2"/>
              </a:rPr>
              <a:t>But also </a:t>
            </a:r>
            <a:r>
              <a:rPr lang="de-DE" b="0" baseline="0" dirty="0" err="1" smtClean="0">
                <a:sym typeface="Wingdings" panose="05000000000000000000" pitchFamily="2" charset="2"/>
              </a:rPr>
              <a:t>mixed-plantations</a:t>
            </a:r>
            <a:r>
              <a:rPr lang="de-DE" b="0" baseline="0" dirty="0" smtClean="0">
                <a:sym typeface="Wingdings" panose="05000000000000000000" pitchFamily="2" charset="2"/>
              </a:rPr>
              <a:t> </a:t>
            </a:r>
            <a:r>
              <a:rPr lang="de-DE" b="0" baseline="0" dirty="0" err="1" smtClean="0">
                <a:sym typeface="Wingdings" panose="05000000000000000000" pitchFamily="2" charset="2"/>
              </a:rPr>
              <a:t>serves</a:t>
            </a:r>
            <a:r>
              <a:rPr lang="de-DE" b="0" baseline="0" dirty="0" smtClean="0">
                <a:sym typeface="Wingdings" panose="05000000000000000000" pitchFamily="2" charset="2"/>
              </a:rPr>
              <a:t> </a:t>
            </a:r>
            <a:r>
              <a:rPr lang="de-DE" b="0" baseline="0" dirty="0" err="1" smtClean="0">
                <a:sym typeface="Wingdings" panose="05000000000000000000" pitchFamily="2" charset="2"/>
              </a:rPr>
              <a:t>as</a:t>
            </a:r>
            <a:r>
              <a:rPr lang="de-DE" b="0" baseline="0" dirty="0" smtClean="0">
                <a:sym typeface="Wingdings" panose="05000000000000000000" pitchFamily="2" charset="2"/>
              </a:rPr>
              <a:t> </a:t>
            </a:r>
            <a:r>
              <a:rPr lang="de-DE" b="0" baseline="0" dirty="0" err="1" smtClean="0">
                <a:sym typeface="Wingdings" panose="05000000000000000000" pitchFamily="2" charset="2"/>
              </a:rPr>
              <a:t>buffer</a:t>
            </a:r>
            <a:r>
              <a:rPr lang="de-DE" b="0" baseline="0" dirty="0" smtClean="0">
                <a:sym typeface="Wingdings" panose="05000000000000000000" pitchFamily="2" charset="2"/>
              </a:rPr>
              <a:t> </a:t>
            </a:r>
            <a:r>
              <a:rPr lang="de-DE" b="0" baseline="0" dirty="0" err="1" smtClean="0">
                <a:sym typeface="Wingdings" panose="05000000000000000000" pitchFamily="2" charset="2"/>
              </a:rPr>
              <a:t>zones</a:t>
            </a:r>
            <a:r>
              <a:rPr lang="de-DE" b="0" baseline="0" dirty="0" smtClean="0">
                <a:sym typeface="Wingdings" panose="05000000000000000000" pitchFamily="2" charset="2"/>
              </a:rPr>
              <a:t> </a:t>
            </a:r>
            <a:r>
              <a:rPr lang="de-DE" b="0" baseline="0" dirty="0" err="1" smtClean="0">
                <a:sym typeface="Wingdings" panose="05000000000000000000" pitchFamily="2" charset="2"/>
              </a:rPr>
              <a:t>for</a:t>
            </a:r>
            <a:r>
              <a:rPr lang="de-DE" b="0" baseline="0" dirty="0" smtClean="0">
                <a:sym typeface="Wingdings" panose="05000000000000000000" pitchFamily="2" charset="2"/>
              </a:rPr>
              <a:t> </a:t>
            </a:r>
            <a:r>
              <a:rPr lang="de-DE" b="0" baseline="0" dirty="0" err="1" smtClean="0">
                <a:sym typeface="Wingdings" panose="05000000000000000000" pitchFamily="2" charset="2"/>
              </a:rPr>
              <a:t>some</a:t>
            </a:r>
            <a:r>
              <a:rPr lang="de-DE" b="0" baseline="0" dirty="0" smtClean="0">
                <a:sym typeface="Wingdings" panose="05000000000000000000" pitchFamily="2" charset="2"/>
              </a:rPr>
              <a:t> </a:t>
            </a:r>
            <a:r>
              <a:rPr lang="de-DE" b="0" baseline="0" dirty="0" err="1" smtClean="0">
                <a:sym typeface="Wingdings" panose="05000000000000000000" pitchFamily="2" charset="2"/>
              </a:rPr>
              <a:t>red-listed</a:t>
            </a:r>
            <a:r>
              <a:rPr lang="de-DE" b="0" baseline="0" dirty="0" smtClean="0">
                <a:sym typeface="Wingdings" panose="05000000000000000000" pitchFamily="2" charset="2"/>
              </a:rPr>
              <a:t> </a:t>
            </a:r>
            <a:r>
              <a:rPr lang="de-DE" b="0" baseline="0" dirty="0" err="1" smtClean="0">
                <a:sym typeface="Wingdings" panose="05000000000000000000" pitchFamily="2" charset="2"/>
              </a:rPr>
              <a:t>species</a:t>
            </a:r>
            <a:r>
              <a:rPr lang="de-DE" b="0" baseline="0" dirty="0" smtClean="0">
                <a:sym typeface="Wingdings" panose="05000000000000000000" pitchFamily="2" charset="2"/>
              </a:rPr>
              <a:t>, </a:t>
            </a:r>
            <a:r>
              <a:rPr lang="de-DE" b="0" baseline="0" dirty="0" err="1" smtClean="0">
                <a:sym typeface="Wingdings" panose="05000000000000000000" pitchFamily="2" charset="2"/>
              </a:rPr>
              <a:t>which</a:t>
            </a:r>
            <a:r>
              <a:rPr lang="de-DE" b="0" baseline="0" dirty="0" smtClean="0">
                <a:sym typeface="Wingdings" panose="05000000000000000000" pitchFamily="2" charset="2"/>
              </a:rPr>
              <a:t> </a:t>
            </a:r>
            <a:r>
              <a:rPr lang="de-DE" b="0" baseline="0" dirty="0" err="1" smtClean="0">
                <a:sym typeface="Wingdings" panose="05000000000000000000" pitchFamily="2" charset="2"/>
              </a:rPr>
              <a:t>have</a:t>
            </a:r>
            <a:r>
              <a:rPr lang="de-DE" b="0" baseline="0" dirty="0" smtClean="0">
                <a:sym typeface="Wingdings" panose="05000000000000000000" pitchFamily="2" charset="2"/>
              </a:rPr>
              <a:t> </a:t>
            </a:r>
            <a:r>
              <a:rPr lang="de-DE" b="0" baseline="0" dirty="0" err="1" smtClean="0">
                <a:sym typeface="Wingdings" panose="05000000000000000000" pitchFamily="2" charset="2"/>
              </a:rPr>
              <a:t>already</a:t>
            </a:r>
            <a:r>
              <a:rPr lang="de-DE" b="0" baseline="0" dirty="0" smtClean="0">
                <a:sym typeface="Wingdings" panose="05000000000000000000" pitchFamily="2" charset="2"/>
              </a:rPr>
              <a:t> </a:t>
            </a:r>
            <a:r>
              <a:rPr lang="de-DE" b="0" baseline="0" dirty="0" err="1" smtClean="0">
                <a:sym typeface="Wingdings" panose="05000000000000000000" pitchFamily="2" charset="2"/>
              </a:rPr>
              <a:t>been</a:t>
            </a:r>
            <a:r>
              <a:rPr lang="de-DE" b="0" baseline="0" dirty="0" smtClean="0">
                <a:sym typeface="Wingdings" panose="05000000000000000000" pitchFamily="2" charset="2"/>
              </a:rPr>
              <a:t> </a:t>
            </a:r>
            <a:r>
              <a:rPr lang="de-DE" b="0" baseline="0" dirty="0" err="1" smtClean="0">
                <a:sym typeface="Wingdings" panose="05000000000000000000" pitchFamily="2" charset="2"/>
              </a:rPr>
              <a:t>seen</a:t>
            </a:r>
            <a:r>
              <a:rPr lang="de-DE" b="0" baseline="0" dirty="0" smtClean="0">
                <a:sym typeface="Wingdings" panose="05000000000000000000" pitchFamily="2" charset="2"/>
              </a:rPr>
              <a:t> in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project</a:t>
            </a:r>
            <a:r>
              <a:rPr lang="de-DE" b="0" baseline="0" dirty="0" smtClean="0">
                <a:sym typeface="Wingdings" panose="05000000000000000000" pitchFamily="2" charset="2"/>
              </a:rPr>
              <a:t> </a:t>
            </a:r>
            <a:r>
              <a:rPr lang="de-DE" b="0" baseline="0" dirty="0" err="1" smtClean="0">
                <a:sym typeface="Wingdings" panose="05000000000000000000" pitchFamily="2" charset="2"/>
              </a:rPr>
              <a:t>area</a:t>
            </a:r>
            <a:r>
              <a:rPr lang="de-DE" b="0" baseline="0" dirty="0" smtClean="0">
                <a:sym typeface="Wingdings" panose="05000000000000000000" pitchFamily="2" charset="2"/>
              </a:rPr>
              <a:t>. </a:t>
            </a:r>
          </a:p>
          <a:p>
            <a:pPr marL="0" marR="0" indent="0" algn="l" defTabSz="914400" rtl="0" eaLnBrk="1" fontAlgn="auto" latinLnBrk="0" hangingPunct="1">
              <a:lnSpc>
                <a:spcPct val="100000"/>
              </a:lnSpc>
              <a:spcBef>
                <a:spcPts val="0"/>
              </a:spcBef>
              <a:spcAft>
                <a:spcPts val="600"/>
              </a:spcAft>
              <a:buClrTx/>
              <a:buSzTx/>
              <a:buFontTx/>
              <a:buNone/>
              <a:tabLst/>
              <a:defRPr/>
            </a:pPr>
            <a:endParaRPr lang="de-DE"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600"/>
              </a:spcAft>
              <a:buClrTx/>
              <a:buSzTx/>
              <a:buFontTx/>
              <a:buNone/>
              <a:tabLst/>
              <a:defRPr/>
            </a:pPr>
            <a:r>
              <a:rPr lang="de-DE" b="0" baseline="0" dirty="0" err="1" smtClean="0">
                <a:sym typeface="Wingdings" panose="05000000000000000000" pitchFamily="2" charset="2"/>
              </a:rPr>
              <a:t>Our</a:t>
            </a:r>
            <a:r>
              <a:rPr lang="de-DE" b="0" baseline="0" dirty="0" smtClean="0">
                <a:sym typeface="Wingdings" panose="05000000000000000000" pitchFamily="2" charset="2"/>
              </a:rPr>
              <a:t> </a:t>
            </a:r>
            <a:r>
              <a:rPr lang="de-DE" b="0" baseline="0" dirty="0" err="1" smtClean="0">
                <a:sym typeface="Wingdings" panose="05000000000000000000" pitchFamily="2" charset="2"/>
              </a:rPr>
              <a:t>biodiversity</a:t>
            </a:r>
            <a:r>
              <a:rPr lang="de-DE" b="0" baseline="0" dirty="0" smtClean="0">
                <a:sym typeface="Wingdings" panose="05000000000000000000" pitchFamily="2" charset="2"/>
              </a:rPr>
              <a:t> </a:t>
            </a:r>
            <a:r>
              <a:rPr lang="de-DE" b="0" baseline="0" dirty="0" err="1" smtClean="0">
                <a:sym typeface="Wingdings" panose="05000000000000000000" pitchFamily="2" charset="2"/>
              </a:rPr>
              <a:t>monitoring</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a:t>
            </a:r>
            <a:r>
              <a:rPr lang="de-DE" b="0" baseline="0" dirty="0" err="1" smtClean="0">
                <a:sym typeface="Wingdings" panose="05000000000000000000" pitchFamily="2" charset="2"/>
              </a:rPr>
              <a:t>amphibiand</a:t>
            </a:r>
            <a:r>
              <a:rPr lang="de-DE" b="0" baseline="0" dirty="0" smtClean="0">
                <a:sym typeface="Wingdings" panose="05000000000000000000" pitchFamily="2" charset="2"/>
              </a:rPr>
              <a:t> </a:t>
            </a:r>
            <a:r>
              <a:rPr lang="de-DE" b="0" baseline="0" dirty="0" err="1" smtClean="0">
                <a:sym typeface="Wingdings" panose="05000000000000000000" pitchFamily="2" charset="2"/>
              </a:rPr>
              <a:t>and</a:t>
            </a:r>
            <a:r>
              <a:rPr lang="de-DE" b="0" baseline="0" dirty="0" smtClean="0">
                <a:sym typeface="Wingdings" panose="05000000000000000000" pitchFamily="2" charset="2"/>
              </a:rPr>
              <a:t> </a:t>
            </a:r>
            <a:r>
              <a:rPr lang="de-DE" b="0" baseline="0" dirty="0" err="1" smtClean="0">
                <a:sym typeface="Wingdings" panose="05000000000000000000" pitchFamily="2" charset="2"/>
              </a:rPr>
              <a:t>reptiles</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showed</a:t>
            </a:r>
            <a:r>
              <a:rPr lang="de-DE" b="0" baseline="0" dirty="0" smtClean="0">
                <a:sym typeface="Wingdings" panose="05000000000000000000" pitchFamily="2" charset="2"/>
              </a:rPr>
              <a:t> </a:t>
            </a:r>
            <a:r>
              <a:rPr lang="de-DE" b="0" baseline="0" dirty="0" err="1" smtClean="0">
                <a:sym typeface="Wingdings" panose="05000000000000000000" pitchFamily="2" charset="2"/>
              </a:rPr>
              <a:t>us</a:t>
            </a:r>
            <a:r>
              <a:rPr lang="de-DE" b="0" baseline="0" dirty="0" smtClean="0">
                <a:sym typeface="Wingdings" panose="05000000000000000000" pitchFamily="2" charset="2"/>
              </a:rPr>
              <a:t> </a:t>
            </a:r>
            <a:r>
              <a:rPr lang="de-DE" b="0" baseline="0" dirty="0" err="1" smtClean="0">
                <a:sym typeface="Wingdings" panose="05000000000000000000" pitchFamily="2" charset="2"/>
              </a:rPr>
              <a:t>that</a:t>
            </a:r>
            <a:r>
              <a:rPr lang="de-DE" b="0" baseline="0" dirty="0" smtClean="0">
                <a:sym typeface="Wingdings" panose="05000000000000000000" pitchFamily="2" charset="2"/>
              </a:rPr>
              <a:t> </a:t>
            </a:r>
            <a:r>
              <a:rPr lang="de-DE" b="0" baseline="0" dirty="0" err="1" smtClean="0">
                <a:sym typeface="Wingdings" panose="05000000000000000000" pitchFamily="2" charset="2"/>
              </a:rPr>
              <a:t>the</a:t>
            </a:r>
            <a:r>
              <a:rPr lang="de-DE" b="0" baseline="0" dirty="0" smtClean="0">
                <a:sym typeface="Wingdings" panose="05000000000000000000" pitchFamily="2" charset="2"/>
              </a:rPr>
              <a:t> </a:t>
            </a:r>
            <a:r>
              <a:rPr lang="de-DE" b="0" baseline="0" dirty="0" err="1" smtClean="0">
                <a:sym typeface="Wingdings" panose="05000000000000000000" pitchFamily="2" charset="2"/>
              </a:rPr>
              <a:t>amount</a:t>
            </a:r>
            <a:r>
              <a:rPr lang="de-DE" b="0" baseline="0" dirty="0" smtClean="0">
                <a:sym typeface="Wingdings" panose="05000000000000000000" pitchFamily="2" charset="2"/>
              </a:rPr>
              <a:t> </a:t>
            </a:r>
            <a:r>
              <a:rPr lang="de-DE" b="0" baseline="0" dirty="0" err="1" smtClean="0">
                <a:sym typeface="Wingdings" panose="05000000000000000000" pitchFamily="2" charset="2"/>
              </a:rPr>
              <a:t>of</a:t>
            </a:r>
            <a:r>
              <a:rPr lang="de-DE" b="0" baseline="0" dirty="0" smtClean="0">
                <a:sym typeface="Wingdings" panose="05000000000000000000" pitchFamily="2" charset="2"/>
              </a:rPr>
              <a:t> </a:t>
            </a:r>
            <a:r>
              <a:rPr lang="de-DE" b="0" baseline="0" dirty="0" err="1" smtClean="0">
                <a:sym typeface="Wingdings" panose="05000000000000000000" pitchFamily="2" charset="2"/>
              </a:rPr>
              <a:t>species</a:t>
            </a:r>
            <a:r>
              <a:rPr lang="de-DE" b="0" baseline="0" dirty="0" smtClean="0">
                <a:sym typeface="Wingdings" panose="05000000000000000000" pitchFamily="2" charset="2"/>
              </a:rPr>
              <a:t> </a:t>
            </a:r>
            <a:r>
              <a:rPr lang="de-DE" b="0" baseline="0" dirty="0" err="1" smtClean="0">
                <a:sym typeface="Wingdings" panose="05000000000000000000" pitchFamily="2" charset="2"/>
              </a:rPr>
              <a:t>has</a:t>
            </a:r>
            <a:r>
              <a:rPr lang="de-DE" b="0" baseline="0" dirty="0" smtClean="0">
                <a:sym typeface="Wingdings" panose="05000000000000000000" pitchFamily="2" charset="2"/>
              </a:rPr>
              <a:t> </a:t>
            </a:r>
            <a:r>
              <a:rPr lang="de-DE" b="0" baseline="0" dirty="0" err="1" smtClean="0">
                <a:sym typeface="Wingdings" panose="05000000000000000000" pitchFamily="2" charset="2"/>
              </a:rPr>
              <a:t>grown</a:t>
            </a:r>
            <a:r>
              <a:rPr lang="de-DE" b="0" baseline="0" dirty="0" smtClean="0">
                <a:sym typeface="Wingdings" panose="05000000000000000000" pitchFamily="2" charset="2"/>
              </a:rPr>
              <a:t> </a:t>
            </a:r>
            <a:r>
              <a:rPr lang="de-DE" b="0" baseline="0" dirty="0" err="1" smtClean="0">
                <a:sym typeface="Wingdings" panose="05000000000000000000" pitchFamily="2" charset="2"/>
              </a:rPr>
              <a:t>from</a:t>
            </a:r>
            <a:r>
              <a:rPr lang="de-DE" b="0" baseline="0" dirty="0" smtClean="0">
                <a:sym typeface="Wingdings" panose="05000000000000000000" pitchFamily="2" charset="2"/>
              </a:rPr>
              <a:t> 20 </a:t>
            </a:r>
            <a:r>
              <a:rPr lang="de-DE" b="0" baseline="0" dirty="0" err="1" smtClean="0">
                <a:sym typeface="Wingdings" panose="05000000000000000000" pitchFamily="2" charset="2"/>
              </a:rPr>
              <a:t>to</a:t>
            </a:r>
            <a:r>
              <a:rPr lang="de-DE" b="0" baseline="0" dirty="0" smtClean="0">
                <a:sym typeface="Wingdings" panose="05000000000000000000" pitchFamily="2" charset="2"/>
              </a:rPr>
              <a:t> 89 </a:t>
            </a:r>
            <a:r>
              <a:rPr lang="de-DE" b="0" baseline="0" dirty="0" err="1" smtClean="0">
                <a:sym typeface="Wingdings" panose="05000000000000000000" pitchFamily="2" charset="2"/>
              </a:rPr>
              <a:t>since</a:t>
            </a:r>
            <a:r>
              <a:rPr lang="de-DE" b="0" baseline="0" dirty="0" smtClean="0">
                <a:sym typeface="Wingdings" panose="05000000000000000000" pitchFamily="2" charset="2"/>
              </a:rPr>
              <a:t> 2009. </a:t>
            </a:r>
          </a:p>
          <a:p>
            <a:pPr marL="0" marR="0" indent="0" algn="l" defTabSz="914400" rtl="0" eaLnBrk="1" fontAlgn="auto" latinLnBrk="0" hangingPunct="1">
              <a:lnSpc>
                <a:spcPct val="100000"/>
              </a:lnSpc>
              <a:spcBef>
                <a:spcPts val="0"/>
              </a:spcBef>
              <a:spcAft>
                <a:spcPts val="600"/>
              </a:spcAft>
              <a:buClrTx/>
              <a:buSzTx/>
              <a:buFontTx/>
              <a:buNone/>
              <a:tabLst/>
              <a:defRPr/>
            </a:pPr>
            <a:endParaRPr lang="de-DE" sz="1200" b="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600"/>
              </a:spcAft>
              <a:buClrTx/>
              <a:buSzTx/>
              <a:buFontTx/>
              <a:buNone/>
              <a:tabLst/>
              <a:defRPr/>
            </a:pPr>
            <a:endParaRPr lang="de-DE" sz="1200" dirty="0" smtClean="0"/>
          </a:p>
          <a:p>
            <a:pPr marL="0" marR="0" indent="0" algn="l" defTabSz="914400" rtl="0" eaLnBrk="1" fontAlgn="auto" latinLnBrk="0" hangingPunct="1">
              <a:lnSpc>
                <a:spcPct val="100000"/>
              </a:lnSpc>
              <a:spcBef>
                <a:spcPts val="0"/>
              </a:spcBef>
              <a:spcAft>
                <a:spcPts val="600"/>
              </a:spcAft>
              <a:buClrTx/>
              <a:buSzTx/>
              <a:buFontTx/>
              <a:buNone/>
              <a:tabLst/>
              <a:defRPr/>
            </a:pPr>
            <a:endParaRPr lang="de-DE" sz="1200" dirty="0" smtClean="0"/>
          </a:p>
          <a:p>
            <a:pPr marL="0" marR="0" indent="0" algn="l" defTabSz="914400" rtl="0" eaLnBrk="1" fontAlgn="auto" latinLnBrk="0" hangingPunct="1">
              <a:lnSpc>
                <a:spcPct val="100000"/>
              </a:lnSpc>
              <a:spcBef>
                <a:spcPts val="0"/>
              </a:spcBef>
              <a:spcAft>
                <a:spcPts val="600"/>
              </a:spcAft>
              <a:buClrTx/>
              <a:buSzTx/>
              <a:buFontTx/>
              <a:buNone/>
              <a:tabLst/>
              <a:defRPr/>
            </a:pPr>
            <a:endParaRPr lang="de-DE" sz="1200" dirty="0" smtClean="0"/>
          </a:p>
          <a:p>
            <a:pPr marL="0" marR="0" indent="0" algn="l" defTabSz="914400" rtl="0" eaLnBrk="1" fontAlgn="auto" latinLnBrk="0" hangingPunct="1">
              <a:lnSpc>
                <a:spcPct val="100000"/>
              </a:lnSpc>
              <a:spcBef>
                <a:spcPts val="0"/>
              </a:spcBef>
              <a:spcAft>
                <a:spcPts val="600"/>
              </a:spcAft>
              <a:buClrTx/>
              <a:buSzTx/>
              <a:buFontTx/>
              <a:buNone/>
              <a:tabLst/>
              <a:defRPr/>
            </a:pPr>
            <a:endParaRPr lang="de-DE" sz="1200" dirty="0" smtClean="0"/>
          </a:p>
          <a:p>
            <a:pPr marL="285750" marR="0" indent="-285750" algn="l" defTabSz="914400" rtl="0" eaLnBrk="1" fontAlgn="auto" latinLnBrk="0" hangingPunct="1">
              <a:lnSpc>
                <a:spcPct val="100000"/>
              </a:lnSpc>
              <a:spcBef>
                <a:spcPts val="0"/>
              </a:spcBef>
              <a:spcAft>
                <a:spcPts val="600"/>
              </a:spcAft>
              <a:buClrTx/>
              <a:buSzTx/>
              <a:buFontTx/>
              <a:buBlip>
                <a:blip r:embed="rId3"/>
              </a:buBlip>
              <a:tabLst/>
              <a:defRPr/>
            </a:pPr>
            <a:r>
              <a:rPr lang="de-DE" sz="1200" dirty="0" smtClean="0"/>
              <a:t>Progress </a:t>
            </a:r>
            <a:r>
              <a:rPr lang="de-DE" sz="1200" dirty="0" err="1" smtClean="0"/>
              <a:t>towards</a:t>
            </a:r>
            <a:r>
              <a:rPr lang="de-DE" sz="1200" dirty="0" smtClean="0"/>
              <a:t> </a:t>
            </a:r>
            <a:r>
              <a:rPr lang="de-DE" sz="1200" dirty="0" err="1" smtClean="0"/>
              <a:t>sustanable</a:t>
            </a:r>
            <a:r>
              <a:rPr lang="de-DE" sz="1200" dirty="0" smtClean="0"/>
              <a:t> </a:t>
            </a:r>
            <a:r>
              <a:rPr lang="de-DE" sz="1200" dirty="0" err="1" smtClean="0"/>
              <a:t>forest</a:t>
            </a:r>
            <a:r>
              <a:rPr lang="de-DE" sz="1200" dirty="0" smtClean="0"/>
              <a:t> </a:t>
            </a:r>
            <a:r>
              <a:rPr lang="de-DE" sz="1200" dirty="0" err="1" smtClean="0"/>
              <a:t>management</a:t>
            </a:r>
            <a:r>
              <a:rPr lang="de-DE" sz="1200" dirty="0" smtClean="0"/>
              <a:t> </a:t>
            </a:r>
            <a:r>
              <a:rPr lang="de-DE" sz="1200" dirty="0" err="1" smtClean="0"/>
              <a:t>with</a:t>
            </a:r>
            <a:r>
              <a:rPr lang="de-DE" sz="1200" dirty="0" smtClean="0"/>
              <a:t> different</a:t>
            </a:r>
            <a:r>
              <a:rPr lang="de-DE" sz="1200" baseline="0" dirty="0" smtClean="0"/>
              <a:t> </a:t>
            </a:r>
            <a:r>
              <a:rPr lang="de-DE" sz="1200" baseline="0" dirty="0" err="1" smtClean="0"/>
              <a:t>rotation</a:t>
            </a:r>
            <a:r>
              <a:rPr lang="de-DE" sz="1200" baseline="0" dirty="0" smtClean="0"/>
              <a:t> </a:t>
            </a:r>
            <a:r>
              <a:rPr lang="de-DE" sz="1200" baseline="0" dirty="0" err="1" smtClean="0"/>
              <a:t>periods</a:t>
            </a:r>
            <a:r>
              <a:rPr lang="de-DE" sz="1200" baseline="0" dirty="0" smtClean="0"/>
              <a:t> </a:t>
            </a:r>
            <a:r>
              <a:rPr lang="de-DE" sz="1200" baseline="0" dirty="0" err="1" smtClean="0"/>
              <a:t>and</a:t>
            </a:r>
            <a:r>
              <a:rPr lang="de-DE" sz="1200" baseline="0" dirty="0" smtClean="0"/>
              <a:t> </a:t>
            </a:r>
            <a:r>
              <a:rPr lang="de-DE" sz="1200" baseline="0" dirty="0" err="1" smtClean="0"/>
              <a:t>selectived</a:t>
            </a:r>
            <a:r>
              <a:rPr lang="de-DE" sz="1200" baseline="0" dirty="0" smtClean="0"/>
              <a:t> </a:t>
            </a:r>
            <a:r>
              <a:rPr lang="de-DE" sz="1200" baseline="0" dirty="0" err="1" smtClean="0"/>
              <a:t>harvesting</a:t>
            </a:r>
            <a:endParaRPr lang="de-DE" sz="1200" dirty="0" smtClean="0"/>
          </a:p>
          <a:p>
            <a:pPr marL="285750" indent="-285750" algn="l">
              <a:spcAft>
                <a:spcPts val="600"/>
              </a:spcAft>
              <a:buBlip>
                <a:blip r:embed="rId3"/>
              </a:buBlip>
            </a:pPr>
            <a:r>
              <a:rPr lang="en-US" sz="1200" dirty="0" smtClean="0"/>
              <a:t>Approximately 284 ha or 25% of the total project area are managed as nature reserves, where remnant forests and wetlands are preserved as natural habitats and biological corridors for many endangered wildlife species of the tropical Central America bioregion</a:t>
            </a:r>
          </a:p>
          <a:p>
            <a:pPr marL="285750" indent="-285750" algn="l">
              <a:spcAft>
                <a:spcPts val="600"/>
              </a:spcAft>
              <a:buBlip>
                <a:blip r:embed="rId3"/>
              </a:buBlip>
            </a:pPr>
            <a:r>
              <a:rPr lang="en-US" sz="1200" dirty="0" smtClean="0"/>
              <a:t>Also the high proportion of native tree species in mixed stands creates new habitats particularly suitable to serve as buffer zones. The Baird’s Tapir, Jaguar and the Great Green Macaw are just a few examples of species of the “IUCN Red List of Threatened Species”, which have already been sighted within our project area  </a:t>
            </a:r>
          </a:p>
          <a:p>
            <a:pPr marL="285750" indent="-285750" algn="l">
              <a:spcAft>
                <a:spcPts val="600"/>
              </a:spcAft>
              <a:buBlip>
                <a:blip r:embed="rId3"/>
              </a:buBlip>
            </a:pPr>
            <a:r>
              <a:rPr lang="en-US" sz="1200" dirty="0" smtClean="0"/>
              <a:t>Biodiversity monitoring of amphibians and reptiles is an integral part of the project, since the act as an indicator for habitat quality and land use compatibility. Since 2009, the amount of species grew from 20 to 89 species.</a:t>
            </a:r>
          </a:p>
          <a:p>
            <a:pPr marL="285750" indent="-285750" algn="l">
              <a:spcAft>
                <a:spcPts val="600"/>
              </a:spcAft>
              <a:buBlip>
                <a:blip r:embed="rId3"/>
              </a:buBlip>
            </a:pPr>
            <a:endParaRPr lang="de-DE" sz="1200" dirty="0" smtClean="0"/>
          </a:p>
          <a:p>
            <a:pPr marL="0" indent="0" algn="l">
              <a:spcAft>
                <a:spcPts val="600"/>
              </a:spcAft>
              <a:buNone/>
            </a:pPr>
            <a:r>
              <a:rPr lang="de-DE" sz="1200" dirty="0" err="1" smtClean="0"/>
              <a:t>Why</a:t>
            </a:r>
            <a:r>
              <a:rPr lang="de-DE" sz="1200" dirty="0" smtClean="0"/>
              <a:t> </a:t>
            </a:r>
            <a:r>
              <a:rPr lang="de-DE" sz="1200" dirty="0" err="1" smtClean="0"/>
              <a:t>is</a:t>
            </a:r>
            <a:r>
              <a:rPr lang="de-DE" sz="1200" dirty="0" smtClean="0"/>
              <a:t> </a:t>
            </a:r>
            <a:r>
              <a:rPr lang="de-DE" sz="1200" dirty="0" err="1" smtClean="0"/>
              <a:t>biodiversity</a:t>
            </a:r>
            <a:r>
              <a:rPr lang="de-DE" sz="1200" dirty="0" smtClean="0"/>
              <a:t> </a:t>
            </a:r>
            <a:r>
              <a:rPr lang="de-DE" sz="1200" dirty="0" err="1" smtClean="0"/>
              <a:t>is</a:t>
            </a:r>
            <a:r>
              <a:rPr lang="de-DE" sz="1200" dirty="0" smtClean="0"/>
              <a:t> </a:t>
            </a:r>
            <a:r>
              <a:rPr lang="de-DE" sz="1200" dirty="0" err="1" smtClean="0"/>
              <a:t>goo</a:t>
            </a:r>
            <a:r>
              <a:rPr lang="de-DE" sz="1200" baseline="0" dirty="0" err="1" smtClean="0"/>
              <a:t>d</a:t>
            </a:r>
            <a:r>
              <a:rPr lang="de-DE" sz="1200" baseline="0" dirty="0" smtClean="0"/>
              <a:t> </a:t>
            </a:r>
            <a:r>
              <a:rPr lang="de-DE" sz="1200" baseline="0" dirty="0" err="1" smtClean="0"/>
              <a:t>for</a:t>
            </a:r>
            <a:r>
              <a:rPr lang="de-DE" sz="1200" baseline="0" dirty="0" smtClean="0"/>
              <a:t> </a:t>
            </a:r>
            <a:r>
              <a:rPr lang="de-DE" sz="1200" baseline="0" dirty="0" err="1" smtClean="0"/>
              <a:t>the</a:t>
            </a:r>
            <a:r>
              <a:rPr lang="de-DE" sz="1200" baseline="0" dirty="0" smtClean="0"/>
              <a:t> </a:t>
            </a:r>
            <a:r>
              <a:rPr lang="de-DE" sz="1200" baseline="0" dirty="0" err="1" smtClean="0"/>
              <a:t>forest</a:t>
            </a:r>
            <a:r>
              <a:rPr lang="de-DE" sz="1200" baseline="0" dirty="0" smtClean="0"/>
              <a:t>? </a:t>
            </a:r>
            <a:r>
              <a:rPr lang="de-DE" sz="1200" baseline="0" dirty="0" smtClean="0">
                <a:sym typeface="Wingdings" panose="05000000000000000000" pitchFamily="2" charset="2"/>
              </a:rPr>
              <a:t> </a:t>
            </a:r>
            <a:r>
              <a:rPr lang="de-DE" sz="1200" baseline="0" dirty="0" err="1" smtClean="0">
                <a:sym typeface="Wingdings" panose="05000000000000000000" pitchFamily="2" charset="2"/>
              </a:rPr>
              <a:t>by</a:t>
            </a:r>
            <a:r>
              <a:rPr lang="de-DE" sz="1200" baseline="0" dirty="0" smtClean="0">
                <a:sym typeface="Wingdings" panose="05000000000000000000" pitchFamily="2" charset="2"/>
              </a:rPr>
              <a:t> </a:t>
            </a:r>
            <a:r>
              <a:rPr lang="de-DE" sz="1200" baseline="0" dirty="0" err="1" smtClean="0">
                <a:sym typeface="Wingdings" panose="05000000000000000000" pitchFamily="2" charset="2"/>
              </a:rPr>
              <a:t>planting</a:t>
            </a:r>
            <a:r>
              <a:rPr lang="de-DE" sz="1200" baseline="0" dirty="0" smtClean="0">
                <a:sym typeface="Wingdings" panose="05000000000000000000" pitchFamily="2" charset="2"/>
              </a:rPr>
              <a:t> in </a:t>
            </a:r>
            <a:r>
              <a:rPr lang="de-DE" sz="1200" baseline="0" dirty="0" err="1" smtClean="0">
                <a:sym typeface="Wingdings" panose="05000000000000000000" pitchFamily="2" charset="2"/>
              </a:rPr>
              <a:t>mixed-forest</a:t>
            </a:r>
            <a:r>
              <a:rPr lang="de-DE" sz="1200" baseline="0" dirty="0" smtClean="0">
                <a:sym typeface="Wingdings" panose="05000000000000000000" pitchFamily="2" charset="2"/>
              </a:rPr>
              <a:t>: </a:t>
            </a:r>
            <a:r>
              <a:rPr lang="de-DE" sz="1200" baseline="0" dirty="0" err="1" smtClean="0">
                <a:sym typeface="Wingdings" panose="05000000000000000000" pitchFamily="2" charset="2"/>
              </a:rPr>
              <a:t>resilience</a:t>
            </a:r>
            <a:r>
              <a:rPr lang="de-DE" sz="1200" baseline="0" dirty="0" smtClean="0">
                <a:sym typeface="Wingdings" panose="05000000000000000000" pitchFamily="2" charset="2"/>
              </a:rPr>
              <a:t> </a:t>
            </a:r>
            <a:r>
              <a:rPr lang="de-DE" sz="1200" baseline="0" dirty="0" err="1" smtClean="0">
                <a:sym typeface="Wingdings" panose="05000000000000000000" pitchFamily="2" charset="2"/>
              </a:rPr>
              <a:t>to</a:t>
            </a:r>
            <a:r>
              <a:rPr lang="de-DE" sz="1200" baseline="0" dirty="0" smtClean="0">
                <a:sym typeface="Wingdings" panose="05000000000000000000" pitchFamily="2" charset="2"/>
              </a:rPr>
              <a:t> pest/</a:t>
            </a:r>
            <a:r>
              <a:rPr lang="de-DE" sz="1200" baseline="0" dirty="0" err="1" smtClean="0">
                <a:sym typeface="Wingdings" panose="05000000000000000000" pitchFamily="2" charset="2"/>
              </a:rPr>
              <a:t>disease</a:t>
            </a:r>
            <a:endParaRPr lang="de-DE" sz="1200" dirty="0" smtClean="0"/>
          </a:p>
          <a:p>
            <a:endParaRPr lang="en-US" dirty="0"/>
          </a:p>
        </p:txBody>
      </p:sp>
      <p:sp>
        <p:nvSpPr>
          <p:cNvPr id="4" name="Slide Number Placeholder 3"/>
          <p:cNvSpPr>
            <a:spLocks noGrp="1"/>
          </p:cNvSpPr>
          <p:nvPr>
            <p:ph type="sldNum" sz="quarter" idx="10"/>
          </p:nvPr>
        </p:nvSpPr>
        <p:spPr/>
        <p:txBody>
          <a:bodyPr/>
          <a:lstStyle/>
          <a:p>
            <a:fld id="{06154A60-25C7-4C39-BD05-1B003A48D0C1}" type="slidenum">
              <a:rPr lang="de-DE" smtClean="0"/>
              <a:t>5</a:t>
            </a:fld>
            <a:endParaRPr lang="de-DE"/>
          </a:p>
        </p:txBody>
      </p:sp>
    </p:spTree>
    <p:extLst>
      <p:ext uri="{BB962C8B-B14F-4D97-AF65-F5344CB8AC3E}">
        <p14:creationId xmlns:p14="http://schemas.microsoft.com/office/powerpoint/2010/main" val="1484532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spcAft>
                <a:spcPts val="600"/>
              </a:spcAft>
            </a:pPr>
            <a:r>
              <a:rPr lang="de-DE" sz="1200" b="0" dirty="0" smtClean="0"/>
              <a:t>The </a:t>
            </a:r>
            <a:r>
              <a:rPr lang="de-DE" sz="1200" b="0" dirty="0" err="1" smtClean="0"/>
              <a:t>project</a:t>
            </a:r>
            <a:r>
              <a:rPr lang="de-DE" sz="1200" b="0" dirty="0" smtClean="0"/>
              <a:t> </a:t>
            </a:r>
            <a:r>
              <a:rPr lang="de-DE" sz="1200" b="0" dirty="0" err="1" smtClean="0"/>
              <a:t>is</a:t>
            </a:r>
            <a:r>
              <a:rPr lang="de-DE" sz="1200" b="0" dirty="0" smtClean="0"/>
              <a:t> innovative</a:t>
            </a:r>
            <a:r>
              <a:rPr lang="de-DE" sz="1200" b="0" baseline="0" dirty="0" smtClean="0"/>
              <a:t> </a:t>
            </a:r>
            <a:r>
              <a:rPr lang="de-DE" sz="1200" b="0" baseline="0" dirty="0" err="1" smtClean="0"/>
              <a:t>because</a:t>
            </a:r>
            <a:r>
              <a:rPr lang="de-DE" sz="1200" b="0" baseline="0" dirty="0" smtClean="0"/>
              <a:t> </a:t>
            </a:r>
            <a:r>
              <a:rPr lang="de-DE" sz="1200" b="0" baseline="0" dirty="0" err="1" smtClean="0"/>
              <a:t>it</a:t>
            </a:r>
            <a:r>
              <a:rPr lang="de-DE" sz="1200" b="0" baseline="0" dirty="0" smtClean="0"/>
              <a:t> </a:t>
            </a:r>
            <a:r>
              <a:rPr lang="de-DE" sz="1200" b="0" baseline="0" dirty="0" err="1" smtClean="0"/>
              <a:t>found</a:t>
            </a:r>
            <a:r>
              <a:rPr lang="de-DE" sz="1200" b="0" baseline="0" dirty="0" smtClean="0"/>
              <a:t> </a:t>
            </a:r>
            <a:r>
              <a:rPr lang="de-DE" sz="1200" b="0" baseline="0" dirty="0" err="1" smtClean="0"/>
              <a:t>suitable</a:t>
            </a:r>
            <a:r>
              <a:rPr lang="de-DE" sz="1200" b="0" baseline="0" dirty="0" smtClean="0"/>
              <a:t> </a:t>
            </a:r>
            <a:r>
              <a:rPr lang="de-DE" sz="1200" b="0" baseline="0" dirty="0" err="1" smtClean="0"/>
              <a:t>business</a:t>
            </a:r>
            <a:r>
              <a:rPr lang="de-DE" sz="1200" b="0" baseline="0" dirty="0" smtClean="0"/>
              <a:t> </a:t>
            </a:r>
            <a:r>
              <a:rPr lang="de-DE" sz="1200" b="0" baseline="0" dirty="0" err="1" smtClean="0"/>
              <a:t>forms</a:t>
            </a:r>
            <a:r>
              <a:rPr lang="de-DE" sz="1200" b="0" baseline="0" dirty="0" smtClean="0"/>
              <a:t> </a:t>
            </a:r>
            <a:r>
              <a:rPr lang="de-DE" sz="1200" b="0" baseline="0" dirty="0" err="1" smtClean="0"/>
              <a:t>to</a:t>
            </a:r>
            <a:r>
              <a:rPr lang="de-DE" sz="1200" b="0" baseline="0" dirty="0" smtClean="0"/>
              <a:t> </a:t>
            </a:r>
            <a:r>
              <a:rPr lang="de-DE" sz="1200" b="0" baseline="0" dirty="0" err="1" smtClean="0"/>
              <a:t>finance</a:t>
            </a:r>
            <a:r>
              <a:rPr lang="de-DE" sz="1200" b="0" baseline="0" dirty="0" smtClean="0"/>
              <a:t> </a:t>
            </a:r>
            <a:r>
              <a:rPr lang="de-DE" sz="1200" b="0" baseline="0" dirty="0" err="1" smtClean="0"/>
              <a:t>itself</a:t>
            </a:r>
            <a:r>
              <a:rPr lang="de-DE" sz="1200" b="0" baseline="0" dirty="0" smtClean="0"/>
              <a:t> </a:t>
            </a:r>
            <a:r>
              <a:rPr lang="de-DE" sz="1200" b="0" baseline="0" dirty="0" err="1" smtClean="0"/>
              <a:t>and</a:t>
            </a:r>
            <a:r>
              <a:rPr lang="de-DE" sz="1200" b="0" baseline="0" dirty="0" smtClean="0"/>
              <a:t> </a:t>
            </a:r>
            <a:r>
              <a:rPr lang="de-DE" sz="1200" b="0" baseline="0" dirty="0" err="1" smtClean="0"/>
              <a:t>giving</a:t>
            </a:r>
            <a:r>
              <a:rPr lang="de-DE" sz="1200" b="0" baseline="0" dirty="0" smtClean="0"/>
              <a:t> </a:t>
            </a:r>
            <a:r>
              <a:rPr lang="de-DE" sz="1200" b="0" baseline="0" dirty="0" err="1" smtClean="0"/>
              <a:t>the</a:t>
            </a:r>
            <a:r>
              <a:rPr lang="de-DE" sz="1200" b="0" baseline="0" dirty="0" smtClean="0"/>
              <a:t> </a:t>
            </a:r>
            <a:r>
              <a:rPr lang="de-DE" sz="1200" b="0" baseline="0" dirty="0" err="1" smtClean="0"/>
              <a:t>small</a:t>
            </a:r>
            <a:r>
              <a:rPr lang="de-DE" sz="1200" b="0" baseline="0" dirty="0" smtClean="0"/>
              <a:t> </a:t>
            </a:r>
            <a:r>
              <a:rPr lang="de-DE" sz="1200" b="0" baseline="0" dirty="0" err="1" smtClean="0"/>
              <a:t>investors</a:t>
            </a:r>
            <a:r>
              <a:rPr lang="de-DE" sz="1200" b="0" baseline="0" dirty="0" smtClean="0"/>
              <a:t> </a:t>
            </a:r>
            <a:r>
              <a:rPr lang="de-DE" sz="1200" b="0" baseline="0" dirty="0" err="1" smtClean="0"/>
              <a:t>or</a:t>
            </a:r>
            <a:r>
              <a:rPr lang="de-DE" sz="1200" b="0" baseline="0" dirty="0" smtClean="0"/>
              <a:t> </a:t>
            </a:r>
            <a:r>
              <a:rPr lang="de-DE" sz="1200" b="0" baseline="0" dirty="0" err="1" smtClean="0"/>
              <a:t>consumer</a:t>
            </a:r>
            <a:r>
              <a:rPr lang="de-DE" sz="1200" b="0" baseline="0" dirty="0" smtClean="0"/>
              <a:t> </a:t>
            </a:r>
            <a:r>
              <a:rPr lang="de-DE" sz="1200" b="0" baseline="0" dirty="0" err="1" smtClean="0"/>
              <a:t>the</a:t>
            </a:r>
            <a:r>
              <a:rPr lang="de-DE" sz="1200" b="0" baseline="0" dirty="0" smtClean="0"/>
              <a:t> </a:t>
            </a:r>
            <a:r>
              <a:rPr lang="de-DE" sz="1200" b="0" baseline="0" dirty="0" err="1" smtClean="0"/>
              <a:t>possibility</a:t>
            </a:r>
            <a:r>
              <a:rPr lang="de-DE" sz="1200" b="0" baseline="0" dirty="0" smtClean="0"/>
              <a:t> </a:t>
            </a:r>
            <a:r>
              <a:rPr lang="de-DE" sz="1200" b="0" baseline="0" dirty="0" err="1" smtClean="0"/>
              <a:t>to</a:t>
            </a:r>
            <a:r>
              <a:rPr lang="de-DE" sz="1200" b="0" baseline="0" dirty="0" smtClean="0"/>
              <a:t> </a:t>
            </a:r>
            <a:r>
              <a:rPr lang="de-DE" sz="1200" b="0" baseline="0" dirty="0" err="1" smtClean="0"/>
              <a:t>participate</a:t>
            </a:r>
            <a:r>
              <a:rPr lang="de-DE" sz="1200" b="0" baseline="0" dirty="0" smtClean="0"/>
              <a:t> in </a:t>
            </a:r>
            <a:r>
              <a:rPr lang="de-DE" sz="1200" b="0" baseline="0" dirty="0" err="1" smtClean="0"/>
              <a:t>sustainable</a:t>
            </a:r>
            <a:r>
              <a:rPr lang="de-DE" sz="1200" b="0" baseline="0" dirty="0" smtClean="0"/>
              <a:t> </a:t>
            </a:r>
            <a:r>
              <a:rPr lang="de-DE" sz="1200" b="0" baseline="0" dirty="0" err="1" smtClean="0"/>
              <a:t>forestry</a:t>
            </a:r>
            <a:r>
              <a:rPr lang="de-DE" sz="1200" b="0" baseline="0" dirty="0" smtClean="0"/>
              <a:t> </a:t>
            </a:r>
            <a:r>
              <a:rPr lang="de-DE" sz="1200" b="0" baseline="0" dirty="0" err="1" smtClean="0"/>
              <a:t>and</a:t>
            </a:r>
            <a:r>
              <a:rPr lang="de-DE" sz="1200" b="0" baseline="0" dirty="0" smtClean="0"/>
              <a:t> </a:t>
            </a:r>
            <a:r>
              <a:rPr lang="de-DE" sz="1200" b="0" baseline="0" dirty="0" err="1" smtClean="0"/>
              <a:t>climate</a:t>
            </a:r>
            <a:r>
              <a:rPr lang="de-DE" sz="1200" b="0" baseline="0" dirty="0" smtClean="0"/>
              <a:t> </a:t>
            </a:r>
            <a:r>
              <a:rPr lang="de-DE" sz="1200" b="0" baseline="0" dirty="0" err="1" smtClean="0"/>
              <a:t>change</a:t>
            </a:r>
            <a:r>
              <a:rPr lang="de-DE" sz="1200" b="0" baseline="0" dirty="0" smtClean="0"/>
              <a:t> </a:t>
            </a:r>
            <a:r>
              <a:rPr lang="de-DE" sz="1200" b="0" baseline="0" dirty="0" err="1" smtClean="0"/>
              <a:t>mitigation</a:t>
            </a:r>
            <a:r>
              <a:rPr lang="de-DE" sz="1200" b="0" baseline="0" dirty="0" smtClean="0"/>
              <a:t>.</a:t>
            </a:r>
          </a:p>
          <a:p>
            <a:pPr algn="l">
              <a:spcAft>
                <a:spcPts val="600"/>
              </a:spcAft>
            </a:pPr>
            <a:endParaRPr lang="de-DE" sz="1200" b="0" baseline="0" dirty="0" smtClean="0"/>
          </a:p>
          <a:p>
            <a:pPr marL="171450" indent="-171450" algn="l">
              <a:spcAft>
                <a:spcPts val="600"/>
              </a:spcAft>
              <a:buFontTx/>
              <a:buChar char="-"/>
            </a:pPr>
            <a:r>
              <a:rPr lang="de-DE" sz="1200" b="0" dirty="0" smtClean="0"/>
              <a:t>The </a:t>
            </a:r>
            <a:r>
              <a:rPr lang="de-DE" sz="1200" b="0" dirty="0" err="1" smtClean="0"/>
              <a:t>project</a:t>
            </a:r>
            <a:r>
              <a:rPr lang="de-DE" sz="1200" b="0" dirty="0" smtClean="0"/>
              <a:t> </a:t>
            </a:r>
            <a:r>
              <a:rPr lang="de-DE" sz="1200" b="0" dirty="0" err="1" smtClean="0"/>
              <a:t>is</a:t>
            </a:r>
            <a:r>
              <a:rPr lang="de-DE" sz="1200" b="0" dirty="0" smtClean="0"/>
              <a:t> </a:t>
            </a:r>
            <a:r>
              <a:rPr lang="de-DE" sz="1200" b="0" dirty="0" err="1" smtClean="0"/>
              <a:t>financially</a:t>
            </a:r>
            <a:r>
              <a:rPr lang="de-DE" sz="1200" b="0" baseline="0" dirty="0" smtClean="0"/>
              <a:t> </a:t>
            </a:r>
            <a:r>
              <a:rPr lang="de-DE" sz="1200" b="0" baseline="0" dirty="0" err="1" smtClean="0"/>
              <a:t>feasible</a:t>
            </a:r>
            <a:r>
              <a:rPr lang="de-DE" sz="1200" b="0" baseline="0" dirty="0" smtClean="0"/>
              <a:t>, </a:t>
            </a:r>
            <a:r>
              <a:rPr lang="de-DE" sz="1200" b="0" baseline="0" dirty="0" err="1" smtClean="0"/>
              <a:t>because</a:t>
            </a:r>
            <a:r>
              <a:rPr lang="de-DE" sz="1200" b="0" baseline="0" dirty="0" smtClean="0"/>
              <a:t> </a:t>
            </a:r>
            <a:r>
              <a:rPr lang="de-DE" sz="1200" b="0" baseline="0" dirty="0" err="1" smtClean="0"/>
              <a:t>beneath</a:t>
            </a:r>
            <a:r>
              <a:rPr lang="de-DE" sz="1200" b="0" baseline="0" dirty="0" smtClean="0"/>
              <a:t> </a:t>
            </a:r>
            <a:r>
              <a:rPr lang="de-DE" sz="1200" b="0" baseline="0" dirty="0" err="1" smtClean="0"/>
              <a:t>carbon</a:t>
            </a:r>
            <a:r>
              <a:rPr lang="de-DE" sz="1200" b="0" baseline="0" dirty="0" smtClean="0"/>
              <a:t> </a:t>
            </a:r>
            <a:r>
              <a:rPr lang="de-DE" sz="1200" b="0" baseline="0" dirty="0" err="1" smtClean="0"/>
              <a:t>certificate</a:t>
            </a:r>
            <a:r>
              <a:rPr lang="de-DE" sz="1200" b="0" baseline="0" dirty="0" smtClean="0"/>
              <a:t> </a:t>
            </a:r>
            <a:r>
              <a:rPr lang="de-DE" sz="1200" b="0" baseline="0" dirty="0" err="1" smtClean="0"/>
              <a:t>sales</a:t>
            </a:r>
            <a:r>
              <a:rPr lang="de-DE" sz="1200" b="0" baseline="0" dirty="0" smtClean="0"/>
              <a:t>, </a:t>
            </a:r>
            <a:r>
              <a:rPr lang="de-DE" sz="1200" b="0" baseline="0" dirty="0" err="1" smtClean="0"/>
              <a:t>there</a:t>
            </a:r>
            <a:r>
              <a:rPr lang="de-DE" sz="1200" b="0" baseline="0" dirty="0" smtClean="0"/>
              <a:t> </a:t>
            </a:r>
            <a:r>
              <a:rPr lang="de-DE" sz="1200" b="0" baseline="0" dirty="0" err="1" smtClean="0"/>
              <a:t>are</a:t>
            </a:r>
            <a:r>
              <a:rPr lang="de-DE" sz="1200" b="0" baseline="0" dirty="0" smtClean="0"/>
              <a:t> also </a:t>
            </a:r>
            <a:r>
              <a:rPr lang="de-DE" sz="1200" b="0" baseline="0" dirty="0" err="1" smtClean="0"/>
              <a:t>returns</a:t>
            </a:r>
            <a:r>
              <a:rPr lang="de-DE" sz="1200" b="0" baseline="0" dirty="0" smtClean="0"/>
              <a:t> </a:t>
            </a:r>
            <a:r>
              <a:rPr lang="de-DE" sz="1200" b="0" baseline="0" dirty="0" err="1" smtClean="0"/>
              <a:t>from</a:t>
            </a:r>
            <a:r>
              <a:rPr lang="de-DE" sz="1200" b="0" baseline="0" dirty="0" smtClean="0"/>
              <a:t> </a:t>
            </a:r>
            <a:r>
              <a:rPr lang="de-DE" sz="1200" b="0" baseline="0" dirty="0" err="1" smtClean="0"/>
              <a:t>selective</a:t>
            </a:r>
            <a:r>
              <a:rPr lang="de-DE" sz="1200" b="0" baseline="0" dirty="0" smtClean="0"/>
              <a:t> </a:t>
            </a:r>
            <a:r>
              <a:rPr lang="de-DE" sz="1200" b="0" baseline="0" dirty="0" err="1" smtClean="0"/>
              <a:t>harvesting</a:t>
            </a:r>
            <a:r>
              <a:rPr lang="de-DE" sz="1200" b="0" baseline="0" dirty="0" smtClean="0"/>
              <a:t> in </a:t>
            </a:r>
            <a:r>
              <a:rPr lang="de-DE" sz="1200" b="0" baseline="0" dirty="0" err="1" smtClean="0"/>
              <a:t>the</a:t>
            </a:r>
            <a:r>
              <a:rPr lang="de-DE" sz="1200" b="0" baseline="0" dirty="0" smtClean="0"/>
              <a:t> </a:t>
            </a:r>
            <a:r>
              <a:rPr lang="de-DE" sz="1200" b="0" baseline="0" dirty="0" err="1" smtClean="0"/>
              <a:t>forest</a:t>
            </a:r>
            <a:endParaRPr lang="de-DE" sz="1200" b="0" baseline="0" dirty="0" smtClean="0"/>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smtClean="0"/>
              <a:t>The </a:t>
            </a:r>
            <a:r>
              <a:rPr lang="de-DE" sz="1200" b="0" baseline="0" dirty="0" err="1" smtClean="0"/>
              <a:t>forestry</a:t>
            </a:r>
            <a:r>
              <a:rPr lang="de-DE" sz="1200" b="0" baseline="0" dirty="0" smtClean="0"/>
              <a:t> </a:t>
            </a:r>
            <a:r>
              <a:rPr lang="de-DE" sz="1200" b="0" baseline="0" dirty="0" err="1" smtClean="0"/>
              <a:t>model</a:t>
            </a:r>
            <a:r>
              <a:rPr lang="de-DE" sz="1200" b="0" baseline="0" dirty="0" smtClean="0"/>
              <a:t> </a:t>
            </a:r>
            <a:r>
              <a:rPr lang="de-DE" sz="1200" b="0" baseline="0" dirty="0" err="1" smtClean="0"/>
              <a:t>includes</a:t>
            </a:r>
            <a:r>
              <a:rPr lang="de-DE" sz="1200" b="0" baseline="0" dirty="0" smtClean="0"/>
              <a:t> native </a:t>
            </a:r>
            <a:r>
              <a:rPr lang="de-DE" sz="1200" b="0" baseline="0" dirty="0" err="1" smtClean="0"/>
              <a:t>species</a:t>
            </a:r>
            <a:r>
              <a:rPr lang="de-DE" sz="1200" b="0" baseline="0" dirty="0" smtClean="0"/>
              <a:t> </a:t>
            </a:r>
            <a:r>
              <a:rPr lang="de-DE" sz="1200" b="0" baseline="0" dirty="0" err="1" smtClean="0"/>
              <a:t>and</a:t>
            </a:r>
            <a:r>
              <a:rPr lang="de-DE" sz="1200" b="0" baseline="0" dirty="0" smtClean="0"/>
              <a:t> </a:t>
            </a:r>
            <a:r>
              <a:rPr lang="de-DE" sz="1200" b="0" baseline="0" dirty="0" err="1" smtClean="0"/>
              <a:t>imitates</a:t>
            </a:r>
            <a:r>
              <a:rPr lang="de-DE" sz="1200" b="0" baseline="0" dirty="0" smtClean="0"/>
              <a:t> </a:t>
            </a:r>
            <a:r>
              <a:rPr lang="de-DE" sz="1200" b="0" baseline="0" dirty="0" err="1" smtClean="0"/>
              <a:t>the</a:t>
            </a:r>
            <a:r>
              <a:rPr lang="de-DE" sz="1200" b="0" baseline="0" dirty="0" smtClean="0"/>
              <a:t> </a:t>
            </a:r>
            <a:r>
              <a:rPr lang="de-DE" sz="1200" b="0" baseline="0" dirty="0" err="1" smtClean="0"/>
              <a:t>natural</a:t>
            </a:r>
            <a:r>
              <a:rPr lang="de-DE" sz="1200" b="0" baseline="0" dirty="0" smtClean="0"/>
              <a:t> </a:t>
            </a:r>
            <a:r>
              <a:rPr lang="de-DE" sz="1200" b="0" baseline="0" dirty="0" err="1" smtClean="0"/>
              <a:t>succession</a:t>
            </a:r>
            <a:r>
              <a:rPr lang="de-DE" sz="1200" b="0" baseline="0" dirty="0" smtClean="0"/>
              <a:t> </a:t>
            </a:r>
            <a:r>
              <a:rPr lang="de-DE" sz="1200" b="0" baseline="0" dirty="0" err="1" smtClean="0"/>
              <a:t>of</a:t>
            </a:r>
            <a:r>
              <a:rPr lang="de-DE" sz="1200" b="0" baseline="0" dirty="0" smtClean="0"/>
              <a:t> </a:t>
            </a:r>
            <a:r>
              <a:rPr lang="de-DE" sz="1200" b="0" baseline="0" dirty="0" err="1" smtClean="0"/>
              <a:t>the</a:t>
            </a:r>
            <a:r>
              <a:rPr lang="de-DE" sz="1200" b="0" baseline="0" dirty="0" smtClean="0"/>
              <a:t> </a:t>
            </a:r>
            <a:r>
              <a:rPr lang="de-DE" sz="1200" b="0" baseline="0" dirty="0" err="1" smtClean="0"/>
              <a:t>forest</a:t>
            </a:r>
            <a:endParaRPr lang="de-DE" sz="1200" b="0" baseline="0" dirty="0" smtClean="0"/>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err="1" smtClean="0"/>
              <a:t>We</a:t>
            </a:r>
            <a:r>
              <a:rPr lang="de-DE" sz="1200" b="0" baseline="0" dirty="0" smtClean="0"/>
              <a:t> </a:t>
            </a:r>
            <a:r>
              <a:rPr lang="de-DE" sz="1200" b="0" baseline="0" dirty="0" err="1" smtClean="0"/>
              <a:t>are</a:t>
            </a:r>
            <a:r>
              <a:rPr lang="de-DE" sz="1200" b="0" baseline="0" dirty="0" smtClean="0"/>
              <a:t> </a:t>
            </a:r>
            <a:r>
              <a:rPr lang="de-DE" sz="1200" b="0" baseline="0" dirty="0" err="1" smtClean="0"/>
              <a:t>able</a:t>
            </a:r>
            <a:r>
              <a:rPr lang="de-DE" sz="1200" b="0" baseline="0" dirty="0" smtClean="0"/>
              <a:t> </a:t>
            </a:r>
            <a:r>
              <a:rPr lang="de-DE" sz="1200" b="0" baseline="0" dirty="0" err="1" smtClean="0"/>
              <a:t>to</a:t>
            </a:r>
            <a:r>
              <a:rPr lang="de-DE" sz="1200" b="0" baseline="0" dirty="0" smtClean="0"/>
              <a:t> </a:t>
            </a:r>
            <a:r>
              <a:rPr lang="de-DE" sz="1200" b="0" baseline="0" dirty="0" err="1" smtClean="0"/>
              <a:t>optimize</a:t>
            </a:r>
            <a:r>
              <a:rPr lang="de-DE" sz="1200" b="0" baseline="0" dirty="0" smtClean="0"/>
              <a:t> </a:t>
            </a:r>
            <a:r>
              <a:rPr lang="de-DE" sz="1200" b="0" baseline="0" dirty="0" err="1" smtClean="0"/>
              <a:t>rotation</a:t>
            </a:r>
            <a:r>
              <a:rPr lang="de-DE" sz="1200" b="0" baseline="0" dirty="0" smtClean="0"/>
              <a:t> time </a:t>
            </a:r>
            <a:r>
              <a:rPr lang="de-DE" sz="1200" b="0" baseline="0" dirty="0" err="1" smtClean="0"/>
              <a:t>for</a:t>
            </a:r>
            <a:r>
              <a:rPr lang="de-DE" sz="1200" b="0" baseline="0" dirty="0" smtClean="0"/>
              <a:t> optimal </a:t>
            </a:r>
            <a:r>
              <a:rPr lang="de-DE" sz="1200" b="0" baseline="0" dirty="0" err="1" smtClean="0"/>
              <a:t>carbon</a:t>
            </a:r>
            <a:r>
              <a:rPr lang="de-DE" sz="1200" b="0" baseline="0" dirty="0" smtClean="0"/>
              <a:t> </a:t>
            </a:r>
            <a:r>
              <a:rPr lang="de-DE" sz="1200" b="0" baseline="0" dirty="0" err="1" smtClean="0"/>
              <a:t>storage</a:t>
            </a:r>
            <a:r>
              <a:rPr lang="de-DE" sz="1200" b="0" baseline="0" dirty="0" smtClean="0"/>
              <a:t> </a:t>
            </a:r>
            <a:r>
              <a:rPr lang="de-DE" sz="1200" b="0" baseline="0" dirty="0" err="1" smtClean="0"/>
              <a:t>and</a:t>
            </a:r>
            <a:r>
              <a:rPr lang="de-DE" sz="1200" b="0" baseline="0" dirty="0" smtClean="0"/>
              <a:t> </a:t>
            </a:r>
            <a:r>
              <a:rPr lang="de-DE" sz="1200" b="0" baseline="0" dirty="0" err="1" smtClean="0"/>
              <a:t>economic</a:t>
            </a:r>
            <a:r>
              <a:rPr lang="de-DE" sz="1200" b="0" baseline="0" dirty="0" smtClean="0"/>
              <a:t> </a:t>
            </a:r>
            <a:r>
              <a:rPr lang="de-DE" sz="1200" b="0" baseline="0" dirty="0" err="1" smtClean="0"/>
              <a:t>returns</a:t>
            </a:r>
            <a:r>
              <a:rPr lang="de-DE" sz="1200" b="0" baseline="0" dirty="0" smtClean="0"/>
              <a:t> </a:t>
            </a:r>
            <a:r>
              <a:rPr lang="de-DE" sz="1200" b="0" baseline="0" dirty="0" err="1" smtClean="0"/>
              <a:t>and</a:t>
            </a:r>
            <a:r>
              <a:rPr lang="de-DE" sz="1200" b="0" baseline="0" dirty="0" smtClean="0"/>
              <a:t> </a:t>
            </a:r>
            <a:r>
              <a:rPr lang="de-DE" sz="1200" b="0" baseline="0" dirty="0" err="1" smtClean="0"/>
              <a:t>have</a:t>
            </a:r>
            <a:r>
              <a:rPr lang="de-DE" sz="1200" b="0" baseline="0" dirty="0" smtClean="0"/>
              <a:t> </a:t>
            </a:r>
            <a:r>
              <a:rPr lang="de-DE" sz="1200" b="0" baseline="0" dirty="0" err="1" smtClean="0"/>
              <a:t>the</a:t>
            </a:r>
            <a:r>
              <a:rPr lang="de-DE" sz="1200" b="0" baseline="0" dirty="0" smtClean="0"/>
              <a:t> </a:t>
            </a:r>
            <a:r>
              <a:rPr lang="de-DE" sz="1200" b="0" baseline="0" dirty="0" err="1" smtClean="0"/>
              <a:t>necessary</a:t>
            </a:r>
            <a:r>
              <a:rPr lang="de-DE" sz="1200" b="0" baseline="0" dirty="0" smtClean="0"/>
              <a:t> GIS- </a:t>
            </a:r>
            <a:r>
              <a:rPr lang="de-DE" sz="1200" b="0" baseline="0" dirty="0" err="1" smtClean="0"/>
              <a:t>and</a:t>
            </a:r>
            <a:r>
              <a:rPr lang="de-DE" sz="1200" b="0" baseline="0" dirty="0" smtClean="0"/>
              <a:t> </a:t>
            </a:r>
            <a:r>
              <a:rPr lang="de-DE" sz="1200" b="0" baseline="0" dirty="0" err="1" smtClean="0"/>
              <a:t>modeling</a:t>
            </a:r>
            <a:r>
              <a:rPr lang="de-DE" sz="1200" b="0" baseline="0" dirty="0" smtClean="0"/>
              <a:t> </a:t>
            </a:r>
            <a:r>
              <a:rPr lang="de-DE" sz="1200" b="0" baseline="0" dirty="0" err="1" smtClean="0"/>
              <a:t>tools</a:t>
            </a:r>
            <a:r>
              <a:rPr lang="de-DE" sz="1200" b="0" baseline="0" dirty="0" smtClean="0"/>
              <a:t> on </a:t>
            </a:r>
            <a:r>
              <a:rPr lang="de-DE" sz="1200" b="0" baseline="0" dirty="0" err="1" smtClean="0"/>
              <a:t>hand</a:t>
            </a:r>
            <a:endParaRPr lang="de-DE" sz="1200" b="0" baseline="0" dirty="0" smtClean="0"/>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smtClean="0"/>
              <a:t>In </a:t>
            </a:r>
            <a:r>
              <a:rPr lang="de-DE" sz="1200" b="0" baseline="0" dirty="0" err="1" smtClean="0"/>
              <a:t>terms</a:t>
            </a:r>
            <a:r>
              <a:rPr lang="de-DE" sz="1200" b="0" baseline="0" dirty="0" smtClean="0"/>
              <a:t> </a:t>
            </a:r>
            <a:r>
              <a:rPr lang="de-DE" sz="1200" b="0" baseline="0" dirty="0" err="1" smtClean="0"/>
              <a:t>of</a:t>
            </a:r>
            <a:r>
              <a:rPr lang="de-DE" sz="1200" b="0" baseline="0" dirty="0" smtClean="0"/>
              <a:t> </a:t>
            </a:r>
            <a:r>
              <a:rPr lang="de-DE" sz="1200" b="0" baseline="0" dirty="0" err="1" smtClean="0"/>
              <a:t>economic</a:t>
            </a:r>
            <a:r>
              <a:rPr lang="de-DE" sz="1200" b="0" baseline="0" dirty="0" smtClean="0"/>
              <a:t> </a:t>
            </a:r>
            <a:r>
              <a:rPr lang="de-DE" sz="1200" b="0" baseline="0" dirty="0" err="1" smtClean="0"/>
              <a:t>risk</a:t>
            </a:r>
            <a:r>
              <a:rPr lang="de-DE" sz="1200" b="0" baseline="0" dirty="0" smtClean="0"/>
              <a:t> </a:t>
            </a:r>
            <a:r>
              <a:rPr lang="de-DE" sz="1200" b="0" baseline="0" dirty="0" err="1" smtClean="0"/>
              <a:t>and</a:t>
            </a:r>
            <a:r>
              <a:rPr lang="de-DE" sz="1200" b="0" baseline="0" dirty="0" smtClean="0"/>
              <a:t> in </a:t>
            </a:r>
            <a:r>
              <a:rPr lang="de-DE" sz="1200" b="0" baseline="0" dirty="0" err="1" smtClean="0"/>
              <a:t>terms</a:t>
            </a:r>
            <a:r>
              <a:rPr lang="de-DE" sz="1200" b="0" baseline="0" dirty="0" smtClean="0"/>
              <a:t> </a:t>
            </a:r>
            <a:r>
              <a:rPr lang="de-DE" sz="1200" b="0" baseline="0" dirty="0" err="1" smtClean="0"/>
              <a:t>of</a:t>
            </a:r>
            <a:r>
              <a:rPr lang="de-DE" sz="1200" b="0" baseline="0" dirty="0" smtClean="0"/>
              <a:t> </a:t>
            </a:r>
            <a:r>
              <a:rPr lang="de-DE" sz="1200" b="0" baseline="0" dirty="0" err="1" smtClean="0"/>
              <a:t>biodiversity</a:t>
            </a:r>
            <a:r>
              <a:rPr lang="de-DE" sz="1200" b="0" baseline="0" dirty="0" smtClean="0"/>
              <a:t> </a:t>
            </a:r>
            <a:r>
              <a:rPr lang="de-DE" sz="1200" b="0" baseline="0" dirty="0" err="1" smtClean="0"/>
              <a:t>mixed</a:t>
            </a:r>
            <a:r>
              <a:rPr lang="de-DE" sz="1200" b="0" baseline="0" dirty="0" smtClean="0"/>
              <a:t> </a:t>
            </a:r>
            <a:r>
              <a:rPr lang="de-DE" sz="1200" b="0" baseline="0" dirty="0" err="1" smtClean="0"/>
              <a:t>approaches</a:t>
            </a:r>
            <a:r>
              <a:rPr lang="de-DE" sz="1200" b="0" baseline="0" dirty="0" smtClean="0"/>
              <a:t> </a:t>
            </a:r>
            <a:r>
              <a:rPr lang="de-DE" sz="1200" b="0" baseline="0" dirty="0" err="1" smtClean="0"/>
              <a:t>outperform</a:t>
            </a:r>
            <a:r>
              <a:rPr lang="de-DE" sz="1200" b="0" baseline="0" dirty="0" smtClean="0"/>
              <a:t> </a:t>
            </a:r>
            <a:r>
              <a:rPr lang="de-DE" sz="1200" b="0" baseline="0" dirty="0" err="1" smtClean="0"/>
              <a:t>monocultures</a:t>
            </a:r>
            <a:r>
              <a:rPr lang="de-DE" sz="1200" b="0" baseline="0" dirty="0" smtClean="0"/>
              <a:t>.</a:t>
            </a:r>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smtClean="0"/>
              <a:t>The </a:t>
            </a:r>
            <a:r>
              <a:rPr lang="de-DE" sz="1200" b="0" baseline="0" dirty="0" err="1" smtClean="0"/>
              <a:t>voluntary</a:t>
            </a:r>
            <a:r>
              <a:rPr lang="de-DE" sz="1200" b="0" baseline="0" dirty="0" smtClean="0"/>
              <a:t> </a:t>
            </a:r>
            <a:r>
              <a:rPr lang="de-DE" sz="1200" b="0" baseline="0" dirty="0" err="1" smtClean="0"/>
              <a:t>carbon</a:t>
            </a:r>
            <a:r>
              <a:rPr lang="de-DE" sz="1200" b="0" baseline="0" dirty="0" smtClean="0"/>
              <a:t> </a:t>
            </a:r>
            <a:r>
              <a:rPr lang="de-DE" sz="1200" b="0" baseline="0" dirty="0" err="1" smtClean="0"/>
              <a:t>market</a:t>
            </a:r>
            <a:r>
              <a:rPr lang="de-DE" sz="1200" b="0" baseline="0" dirty="0" smtClean="0"/>
              <a:t> </a:t>
            </a:r>
            <a:r>
              <a:rPr lang="de-DE" sz="1200" b="0" baseline="0" dirty="0" err="1" smtClean="0"/>
              <a:t>means</a:t>
            </a:r>
            <a:r>
              <a:rPr lang="de-DE" sz="1200" b="0" baseline="0" dirty="0" smtClean="0"/>
              <a:t> additional </a:t>
            </a:r>
            <a:r>
              <a:rPr lang="de-DE" sz="1200" b="0" baseline="0" dirty="0" err="1" smtClean="0"/>
              <a:t>returns</a:t>
            </a:r>
            <a:r>
              <a:rPr lang="de-DE" sz="1200" b="0" baseline="0" dirty="0" smtClean="0"/>
              <a:t> </a:t>
            </a:r>
            <a:r>
              <a:rPr lang="de-DE" sz="1200" b="0" baseline="0" dirty="0" err="1" smtClean="0"/>
              <a:t>for</a:t>
            </a:r>
            <a:r>
              <a:rPr lang="de-DE" sz="1200" b="0" baseline="0" dirty="0" smtClean="0"/>
              <a:t> </a:t>
            </a:r>
            <a:r>
              <a:rPr lang="de-DE" sz="1200" b="0" baseline="0" dirty="0" err="1" smtClean="0"/>
              <a:t>the</a:t>
            </a:r>
            <a:r>
              <a:rPr lang="de-DE" sz="1200" b="0" baseline="0" dirty="0" smtClean="0"/>
              <a:t> </a:t>
            </a:r>
            <a:r>
              <a:rPr lang="de-DE" sz="1200" b="0" baseline="0" dirty="0" err="1" smtClean="0"/>
              <a:t>project</a:t>
            </a:r>
            <a:endParaRPr lang="de-DE" sz="1200" b="0" baseline="0" dirty="0" smtClean="0"/>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err="1" smtClean="0"/>
              <a:t>Especially</a:t>
            </a:r>
            <a:r>
              <a:rPr lang="de-DE" sz="1200" b="0" baseline="0" dirty="0" smtClean="0"/>
              <a:t> </a:t>
            </a:r>
            <a:r>
              <a:rPr lang="de-DE" sz="1200" b="0" baseline="0" dirty="0" err="1" smtClean="0"/>
              <a:t>young</a:t>
            </a:r>
            <a:r>
              <a:rPr lang="de-DE" sz="1200" b="0" baseline="0" dirty="0" smtClean="0"/>
              <a:t> </a:t>
            </a:r>
            <a:r>
              <a:rPr lang="de-DE" sz="1200" b="0" baseline="0" dirty="0" err="1" smtClean="0"/>
              <a:t>tropical</a:t>
            </a:r>
            <a:r>
              <a:rPr lang="de-DE" sz="1200" b="0" baseline="0" dirty="0" smtClean="0"/>
              <a:t> </a:t>
            </a:r>
            <a:r>
              <a:rPr lang="de-DE" sz="1200" b="0" baseline="0" dirty="0" err="1" smtClean="0"/>
              <a:t>forests</a:t>
            </a:r>
            <a:r>
              <a:rPr lang="de-DE" sz="1200" b="0" baseline="0" dirty="0" smtClean="0"/>
              <a:t> </a:t>
            </a:r>
            <a:r>
              <a:rPr lang="de-DE" sz="1200" b="0" baseline="0" dirty="0" err="1" smtClean="0"/>
              <a:t>enable</a:t>
            </a:r>
            <a:r>
              <a:rPr lang="de-DE" sz="1200" b="0" baseline="0" dirty="0" smtClean="0"/>
              <a:t> </a:t>
            </a:r>
            <a:r>
              <a:rPr lang="de-DE" sz="1200" b="0" baseline="0" dirty="0" err="1" smtClean="0"/>
              <a:t>to</a:t>
            </a:r>
            <a:r>
              <a:rPr lang="de-DE" sz="1200" b="0" baseline="0" dirty="0" smtClean="0"/>
              <a:t> </a:t>
            </a:r>
            <a:r>
              <a:rPr lang="de-DE" sz="1200" b="0" baseline="0" dirty="0" err="1" smtClean="0"/>
              <a:t>emit</a:t>
            </a:r>
            <a:r>
              <a:rPr lang="de-DE" sz="1200" b="0" baseline="0" dirty="0" smtClean="0"/>
              <a:t> a high </a:t>
            </a:r>
            <a:r>
              <a:rPr lang="de-DE" sz="1200" b="0" baseline="0" dirty="0" err="1" smtClean="0"/>
              <a:t>number</a:t>
            </a:r>
            <a:r>
              <a:rPr lang="de-DE" sz="1200" b="0" baseline="0" dirty="0" smtClean="0"/>
              <a:t> </a:t>
            </a:r>
            <a:r>
              <a:rPr lang="de-DE" sz="1200" b="0" baseline="0" dirty="0" err="1" smtClean="0"/>
              <a:t>of</a:t>
            </a:r>
            <a:r>
              <a:rPr lang="de-DE" sz="1200" b="0" baseline="0" dirty="0" smtClean="0"/>
              <a:t> </a:t>
            </a:r>
            <a:r>
              <a:rPr lang="de-DE" sz="1200" b="0" baseline="0" dirty="0" err="1" smtClean="0"/>
              <a:t>certificates</a:t>
            </a:r>
            <a:r>
              <a:rPr lang="de-DE" sz="1200" b="0" baseline="0" dirty="0" smtClean="0"/>
              <a:t> due </a:t>
            </a:r>
            <a:r>
              <a:rPr lang="de-DE" sz="1200" b="0" baseline="0" dirty="0" err="1" smtClean="0"/>
              <a:t>to</a:t>
            </a:r>
            <a:r>
              <a:rPr lang="de-DE" sz="1200" b="0" baseline="0" dirty="0" smtClean="0"/>
              <a:t> </a:t>
            </a:r>
            <a:r>
              <a:rPr lang="de-DE" sz="1200" b="0" baseline="0" dirty="0" err="1" smtClean="0"/>
              <a:t>their</a:t>
            </a:r>
            <a:r>
              <a:rPr lang="de-DE" sz="1200" b="0" baseline="0" dirty="0" smtClean="0"/>
              <a:t> fast </a:t>
            </a:r>
            <a:r>
              <a:rPr lang="de-DE" sz="1200" b="0" baseline="0" dirty="0" err="1" smtClean="0"/>
              <a:t>growth</a:t>
            </a:r>
            <a:endParaRPr lang="de-DE" sz="1200" b="0" baseline="0" dirty="0" smtClean="0"/>
          </a:p>
          <a:p>
            <a:pPr marL="171450" indent="-171450" algn="l">
              <a:spcAft>
                <a:spcPts val="600"/>
              </a:spcAft>
              <a:buFontTx/>
              <a:buChar char="-"/>
            </a:pPr>
            <a:endParaRPr lang="de-DE" sz="1200" b="0" baseline="0" dirty="0" smtClean="0"/>
          </a:p>
          <a:p>
            <a:pPr marL="171450" indent="-171450" algn="l">
              <a:spcAft>
                <a:spcPts val="600"/>
              </a:spcAft>
              <a:buFontTx/>
              <a:buChar char="-"/>
            </a:pPr>
            <a:r>
              <a:rPr lang="de-DE" sz="1200" b="0" baseline="0" dirty="0" smtClean="0"/>
              <a:t>The </a:t>
            </a:r>
            <a:r>
              <a:rPr lang="de-DE" sz="1200" b="0" baseline="0" dirty="0" err="1" smtClean="0"/>
              <a:t>later</a:t>
            </a:r>
            <a:r>
              <a:rPr lang="de-DE" sz="1200" b="0" baseline="0" dirty="0" smtClean="0"/>
              <a:t> </a:t>
            </a:r>
            <a:r>
              <a:rPr lang="de-DE" sz="1200" b="0" baseline="0" dirty="0" err="1" smtClean="0"/>
              <a:t>processed</a:t>
            </a:r>
            <a:r>
              <a:rPr lang="de-DE" sz="1200" b="0" baseline="0" dirty="0" smtClean="0"/>
              <a:t> </a:t>
            </a:r>
            <a:r>
              <a:rPr lang="de-DE" sz="1200" b="0" baseline="0" dirty="0" err="1" smtClean="0"/>
              <a:t>wood</a:t>
            </a:r>
            <a:r>
              <a:rPr lang="de-DE" sz="1200" b="0" baseline="0" dirty="0" smtClean="0"/>
              <a:t> </a:t>
            </a:r>
            <a:r>
              <a:rPr lang="de-DE" sz="1200" b="0" baseline="0" dirty="0" err="1" smtClean="0"/>
              <a:t>go</a:t>
            </a:r>
            <a:r>
              <a:rPr lang="de-DE" sz="1200" b="0" baseline="0" dirty="0" smtClean="0"/>
              <a:t> in </a:t>
            </a:r>
            <a:r>
              <a:rPr lang="de-DE" sz="1200" b="0" baseline="0" dirty="0" err="1" smtClean="0"/>
              <a:t>to</a:t>
            </a:r>
            <a:r>
              <a:rPr lang="de-DE" sz="1200" b="0" baseline="0" dirty="0" smtClean="0"/>
              <a:t> </a:t>
            </a:r>
            <a:r>
              <a:rPr lang="de-DE" sz="1200" b="0" baseline="0" dirty="0" err="1" smtClean="0"/>
              <a:t>long</a:t>
            </a:r>
            <a:r>
              <a:rPr lang="de-DE" sz="1200" b="0" baseline="0" dirty="0" smtClean="0"/>
              <a:t> </a:t>
            </a:r>
            <a:r>
              <a:rPr lang="de-DE" sz="1200" b="0" baseline="0" dirty="0" err="1" smtClean="0"/>
              <a:t>term</a:t>
            </a:r>
            <a:r>
              <a:rPr lang="de-DE" sz="1200" b="0" baseline="0" dirty="0" smtClean="0"/>
              <a:t> </a:t>
            </a:r>
            <a:r>
              <a:rPr lang="de-DE" sz="1200" b="0" baseline="0" dirty="0" err="1" smtClean="0"/>
              <a:t>products</a:t>
            </a:r>
            <a:r>
              <a:rPr lang="de-DE" sz="1200" b="0" baseline="0" dirty="0" smtClean="0"/>
              <a:t> </a:t>
            </a:r>
            <a:r>
              <a:rPr lang="de-DE" sz="1200" b="0" baseline="0" dirty="0" err="1" smtClean="0"/>
              <a:t>and</a:t>
            </a:r>
            <a:r>
              <a:rPr lang="de-DE" sz="1200" b="0" baseline="0" dirty="0" smtClean="0"/>
              <a:t> </a:t>
            </a:r>
            <a:r>
              <a:rPr lang="de-DE" sz="1200" b="0" baseline="0" dirty="0" err="1" smtClean="0"/>
              <a:t>provide</a:t>
            </a:r>
            <a:r>
              <a:rPr lang="de-DE" sz="1200" b="0" baseline="0" dirty="0" smtClean="0"/>
              <a:t> a </a:t>
            </a:r>
            <a:r>
              <a:rPr lang="de-DE" sz="1200" b="0" baseline="0" dirty="0" err="1" smtClean="0"/>
              <a:t>long</a:t>
            </a:r>
            <a:r>
              <a:rPr lang="de-DE" sz="1200" b="0" baseline="0" dirty="0" smtClean="0"/>
              <a:t> </a:t>
            </a:r>
            <a:r>
              <a:rPr lang="de-DE" sz="1200" b="0" baseline="0" dirty="0" err="1" smtClean="0"/>
              <a:t>term</a:t>
            </a:r>
            <a:r>
              <a:rPr lang="de-DE" sz="1200" b="0" baseline="0" dirty="0" smtClean="0"/>
              <a:t> </a:t>
            </a:r>
            <a:r>
              <a:rPr lang="de-DE" sz="1200" b="0" baseline="0" dirty="0" err="1" smtClean="0"/>
              <a:t>carbon</a:t>
            </a:r>
            <a:r>
              <a:rPr lang="de-DE" sz="1200" b="0" baseline="0" dirty="0" smtClean="0"/>
              <a:t> </a:t>
            </a:r>
            <a:r>
              <a:rPr lang="de-DE" sz="1200" b="0" baseline="0" dirty="0" err="1" smtClean="0"/>
              <a:t>storage</a:t>
            </a:r>
            <a:endParaRPr lang="de-DE" sz="1200" b="0" dirty="0" smtClean="0"/>
          </a:p>
          <a:p>
            <a:endParaRPr lang="de-DE" dirty="0"/>
          </a:p>
        </p:txBody>
      </p:sp>
      <p:sp>
        <p:nvSpPr>
          <p:cNvPr id="4" name="Foliennummernplatzhalter 3"/>
          <p:cNvSpPr>
            <a:spLocks noGrp="1"/>
          </p:cNvSpPr>
          <p:nvPr>
            <p:ph type="sldNum" sz="quarter" idx="10"/>
          </p:nvPr>
        </p:nvSpPr>
        <p:spPr/>
        <p:txBody>
          <a:bodyPr/>
          <a:lstStyle/>
          <a:p>
            <a:fld id="{06154A60-25C7-4C39-BD05-1B003A48D0C1}" type="slidenum">
              <a:rPr lang="de-DE" smtClean="0"/>
              <a:t>6</a:t>
            </a:fld>
            <a:endParaRPr lang="de-DE"/>
          </a:p>
        </p:txBody>
      </p:sp>
    </p:spTree>
    <p:extLst>
      <p:ext uri="{BB962C8B-B14F-4D97-AF65-F5344CB8AC3E}">
        <p14:creationId xmlns:p14="http://schemas.microsoft.com/office/powerpoint/2010/main" val="46066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smtClean="0"/>
              <a:t>Forestry</a:t>
            </a:r>
            <a:r>
              <a:rPr lang="de-DE" baseline="0" dirty="0" smtClean="0"/>
              <a:t> </a:t>
            </a:r>
            <a:r>
              <a:rPr lang="de-DE" baseline="0" dirty="0" err="1" smtClean="0"/>
              <a:t>is</a:t>
            </a:r>
            <a:r>
              <a:rPr lang="de-DE" baseline="0" dirty="0" smtClean="0"/>
              <a:t> a </a:t>
            </a:r>
            <a:r>
              <a:rPr lang="de-DE" baseline="0" dirty="0" err="1" smtClean="0"/>
              <a:t>long</a:t>
            </a:r>
            <a:r>
              <a:rPr lang="de-DE" baseline="0" dirty="0" smtClean="0"/>
              <a:t> </a:t>
            </a:r>
            <a:r>
              <a:rPr lang="de-DE" baseline="0" dirty="0" err="1" smtClean="0"/>
              <a:t>term</a:t>
            </a:r>
            <a:r>
              <a:rPr lang="de-DE" baseline="0" dirty="0" smtClean="0"/>
              <a:t> </a:t>
            </a:r>
            <a:r>
              <a:rPr lang="de-DE" baseline="0" dirty="0" err="1" smtClean="0"/>
              <a:t>business</a:t>
            </a:r>
            <a:r>
              <a:rPr lang="de-DE" baseline="0" dirty="0" smtClean="0"/>
              <a:t>. But after 10 </a:t>
            </a:r>
            <a:r>
              <a:rPr lang="de-DE" baseline="0" dirty="0" err="1" smtClean="0"/>
              <a:t>years</a:t>
            </a:r>
            <a:r>
              <a:rPr lang="de-DE" baseline="0" dirty="0" smtClean="0"/>
              <a:t>, </a:t>
            </a:r>
            <a:r>
              <a:rPr lang="de-DE" baseline="0" dirty="0" err="1" smtClean="0"/>
              <a:t>we</a:t>
            </a:r>
            <a:r>
              <a:rPr lang="de-DE" baseline="0" dirty="0" smtClean="0"/>
              <a:t> </a:t>
            </a:r>
            <a:r>
              <a:rPr lang="de-DE" baseline="0" dirty="0" err="1" smtClean="0"/>
              <a:t>are</a:t>
            </a:r>
            <a:r>
              <a:rPr lang="de-DE" baseline="0" dirty="0" smtClean="0"/>
              <a:t> </a:t>
            </a:r>
            <a:r>
              <a:rPr lang="de-DE" baseline="0" dirty="0" err="1" smtClean="0"/>
              <a:t>beginning</a:t>
            </a:r>
            <a:r>
              <a:rPr lang="de-DE" baseline="0" dirty="0" smtClean="0"/>
              <a:t> </a:t>
            </a:r>
            <a:r>
              <a:rPr lang="de-DE" baseline="0" dirty="0" err="1" smtClean="0"/>
              <a:t>to</a:t>
            </a:r>
            <a:r>
              <a:rPr lang="de-DE" baseline="0" dirty="0" smtClean="0"/>
              <a:t> </a:t>
            </a:r>
            <a:r>
              <a:rPr lang="de-DE" baseline="0" dirty="0" err="1" smtClean="0"/>
              <a:t>grasp</a:t>
            </a:r>
            <a:r>
              <a:rPr lang="de-DE" baseline="0" dirty="0" smtClean="0"/>
              <a:t> </a:t>
            </a:r>
            <a:r>
              <a:rPr lang="de-DE" baseline="0" dirty="0" err="1" smtClean="0"/>
              <a:t>the</a:t>
            </a:r>
            <a:r>
              <a:rPr lang="de-DE" baseline="0" dirty="0" smtClean="0"/>
              <a:t> </a:t>
            </a:r>
            <a:r>
              <a:rPr lang="de-DE" baseline="0" dirty="0" err="1" smtClean="0"/>
              <a:t>size</a:t>
            </a:r>
            <a:r>
              <a:rPr lang="de-DE" baseline="0" dirty="0" smtClean="0"/>
              <a:t> </a:t>
            </a:r>
            <a:r>
              <a:rPr lang="de-DE" baseline="0" dirty="0" err="1" smtClean="0"/>
              <a:t>and</a:t>
            </a:r>
            <a:r>
              <a:rPr lang="de-DE" baseline="0" dirty="0" smtClean="0"/>
              <a:t> </a:t>
            </a:r>
            <a:r>
              <a:rPr lang="de-DE" baseline="0" dirty="0" err="1" smtClean="0"/>
              <a:t>impact</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project</a:t>
            </a:r>
            <a:r>
              <a:rPr lang="de-DE" baseline="0" dirty="0" smtClean="0"/>
              <a:t> on </a:t>
            </a:r>
            <a:r>
              <a:rPr lang="de-DE" baseline="0" dirty="0" err="1" smtClean="0"/>
              <a:t>the</a:t>
            </a:r>
            <a:r>
              <a:rPr lang="de-DE" baseline="0" dirty="0" smtClean="0"/>
              <a:t> </a:t>
            </a:r>
            <a:r>
              <a:rPr lang="de-DE" baseline="0" dirty="0" err="1" smtClean="0"/>
              <a:t>eco</a:t>
            </a:r>
            <a:r>
              <a:rPr lang="de-DE" baseline="0" dirty="0" smtClean="0"/>
              <a:t>-system </a:t>
            </a:r>
            <a:r>
              <a:rPr lang="de-DE" baseline="0" dirty="0" err="1" smtClean="0"/>
              <a:t>and</a:t>
            </a:r>
            <a:r>
              <a:rPr lang="de-DE" baseline="0" dirty="0" smtClean="0"/>
              <a:t> </a:t>
            </a:r>
            <a:r>
              <a:rPr lang="de-DE" baseline="0" dirty="0" err="1" smtClean="0"/>
              <a:t>its</a:t>
            </a:r>
            <a:r>
              <a:rPr lang="de-DE" baseline="0" dirty="0" smtClean="0"/>
              <a:t> </a:t>
            </a:r>
            <a:r>
              <a:rPr lang="de-DE" baseline="0" dirty="0" err="1" smtClean="0"/>
              <a:t>social</a:t>
            </a:r>
            <a:r>
              <a:rPr lang="de-DE" baseline="0" dirty="0" smtClean="0"/>
              <a:t> </a:t>
            </a:r>
            <a:r>
              <a:rPr lang="de-DE" baseline="0" dirty="0" err="1" smtClean="0"/>
              <a:t>surroundings</a:t>
            </a:r>
            <a:r>
              <a:rPr lang="de-DE" baseline="0" dirty="0" smtClean="0"/>
              <a:t>.</a:t>
            </a:r>
          </a:p>
          <a:p>
            <a:endParaRPr lang="de-DE" baseline="0" dirty="0" smtClean="0"/>
          </a:p>
          <a:p>
            <a:r>
              <a:rPr lang="de-DE" baseline="0" dirty="0" smtClean="0"/>
              <a:t>The </a:t>
            </a:r>
            <a:r>
              <a:rPr lang="de-DE" baseline="0" dirty="0" err="1" smtClean="0"/>
              <a:t>mixed</a:t>
            </a:r>
            <a:r>
              <a:rPr lang="de-DE" baseline="0" dirty="0" smtClean="0"/>
              <a:t> </a:t>
            </a:r>
            <a:r>
              <a:rPr lang="de-DE" baseline="0" dirty="0" err="1" smtClean="0"/>
              <a:t>forest</a:t>
            </a:r>
            <a:r>
              <a:rPr lang="de-DE" baseline="0" dirty="0" smtClean="0"/>
              <a:t> </a:t>
            </a:r>
            <a:r>
              <a:rPr lang="de-DE" baseline="0" dirty="0" err="1" smtClean="0"/>
              <a:t>plantations</a:t>
            </a:r>
            <a:r>
              <a:rPr lang="de-DE" baseline="0" dirty="0" smtClean="0"/>
              <a:t> </a:t>
            </a:r>
            <a:r>
              <a:rPr lang="de-DE" baseline="0" dirty="0" err="1" smtClean="0"/>
              <a:t>become</a:t>
            </a:r>
            <a:r>
              <a:rPr lang="de-DE" baseline="0" dirty="0" smtClean="0"/>
              <a:t> a real </a:t>
            </a:r>
            <a:r>
              <a:rPr lang="de-DE" baseline="0" dirty="0" err="1" smtClean="0"/>
              <a:t>forest</a:t>
            </a:r>
            <a:r>
              <a:rPr lang="de-DE" baseline="0" dirty="0" smtClean="0"/>
              <a:t>, </a:t>
            </a:r>
            <a:r>
              <a:rPr lang="de-DE" baseline="0" dirty="0" err="1" smtClean="0"/>
              <a:t>adjusted</a:t>
            </a:r>
            <a:r>
              <a:rPr lang="de-DE" baseline="0" dirty="0" smtClean="0"/>
              <a:t> </a:t>
            </a:r>
            <a:r>
              <a:rPr lang="de-DE" baseline="0" dirty="0" err="1" smtClean="0"/>
              <a:t>to</a:t>
            </a:r>
            <a:r>
              <a:rPr lang="de-DE" baseline="0" dirty="0" smtClean="0"/>
              <a:t> </a:t>
            </a:r>
            <a:r>
              <a:rPr lang="de-DE" baseline="0" dirty="0" err="1" smtClean="0"/>
              <a:t>their</a:t>
            </a:r>
            <a:r>
              <a:rPr lang="de-DE" baseline="0" dirty="0" smtClean="0"/>
              <a:t> </a:t>
            </a:r>
            <a:r>
              <a:rPr lang="de-DE" baseline="0" dirty="0" err="1" smtClean="0"/>
              <a:t>natural</a:t>
            </a:r>
            <a:r>
              <a:rPr lang="de-DE" baseline="0" dirty="0" smtClean="0"/>
              <a:t> </a:t>
            </a:r>
            <a:r>
              <a:rPr lang="de-DE" baseline="0" dirty="0" err="1" smtClean="0"/>
              <a:t>surroundings</a:t>
            </a:r>
            <a:r>
              <a:rPr lang="de-DE" baseline="0" dirty="0" smtClean="0"/>
              <a:t>, </a:t>
            </a:r>
            <a:r>
              <a:rPr lang="de-DE" baseline="0" dirty="0" err="1" smtClean="0"/>
              <a:t>populated</a:t>
            </a:r>
            <a:r>
              <a:rPr lang="de-DE" baseline="0" dirty="0" smtClean="0"/>
              <a:t> </a:t>
            </a:r>
            <a:r>
              <a:rPr lang="de-DE" baseline="0" dirty="0" err="1" smtClean="0"/>
              <a:t>with</a:t>
            </a:r>
            <a:r>
              <a:rPr lang="de-DE" baseline="0" dirty="0" smtClean="0"/>
              <a:t> </a:t>
            </a:r>
            <a:r>
              <a:rPr lang="de-DE" baseline="0" dirty="0" err="1" smtClean="0"/>
              <a:t>amphibia</a:t>
            </a:r>
            <a:r>
              <a:rPr lang="de-DE" baseline="0" dirty="0" smtClean="0"/>
              <a:t>, </a:t>
            </a:r>
            <a:r>
              <a:rPr lang="de-DE" baseline="0" dirty="0" err="1" smtClean="0"/>
              <a:t>insects</a:t>
            </a:r>
            <a:r>
              <a:rPr lang="de-DE" baseline="0" dirty="0" smtClean="0"/>
              <a:t> </a:t>
            </a:r>
            <a:r>
              <a:rPr lang="de-DE" baseline="0" dirty="0" err="1" smtClean="0"/>
              <a:t>and</a:t>
            </a:r>
            <a:r>
              <a:rPr lang="de-DE" baseline="0" dirty="0" smtClean="0"/>
              <a:t> </a:t>
            </a:r>
            <a:r>
              <a:rPr lang="de-DE" baseline="0" dirty="0" err="1" smtClean="0"/>
              <a:t>mammals</a:t>
            </a:r>
            <a:r>
              <a:rPr lang="de-DE" baseline="0" dirty="0" smtClean="0"/>
              <a:t>.</a:t>
            </a:r>
          </a:p>
          <a:p>
            <a:endParaRPr lang="de-DE" baseline="0" dirty="0" smtClean="0"/>
          </a:p>
          <a:p>
            <a:r>
              <a:rPr lang="de-DE" baseline="0" dirty="0" smtClean="0"/>
              <a:t>The </a:t>
            </a:r>
            <a:r>
              <a:rPr lang="de-DE" baseline="0" dirty="0" err="1" smtClean="0"/>
              <a:t>agroforestry</a:t>
            </a:r>
            <a:r>
              <a:rPr lang="de-DE" baseline="0" dirty="0" smtClean="0"/>
              <a:t> </a:t>
            </a:r>
            <a:r>
              <a:rPr lang="de-DE" baseline="0" dirty="0" err="1" smtClean="0"/>
              <a:t>sections</a:t>
            </a:r>
            <a:r>
              <a:rPr lang="de-DE" baseline="0" dirty="0" smtClean="0"/>
              <a:t> on </a:t>
            </a:r>
            <a:r>
              <a:rPr lang="de-DE" baseline="0" dirty="0" err="1" smtClean="0"/>
              <a:t>the</a:t>
            </a:r>
            <a:r>
              <a:rPr lang="de-DE" baseline="0" dirty="0" smtClean="0"/>
              <a:t> </a:t>
            </a:r>
            <a:r>
              <a:rPr lang="de-DE" baseline="0" dirty="0" err="1" smtClean="0"/>
              <a:t>other</a:t>
            </a:r>
            <a:r>
              <a:rPr lang="de-DE" baseline="0" dirty="0" smtClean="0"/>
              <a:t> </a:t>
            </a:r>
            <a:r>
              <a:rPr lang="de-DE" baseline="0" dirty="0" err="1" smtClean="0"/>
              <a:t>side</a:t>
            </a:r>
            <a:r>
              <a:rPr lang="de-DE" baseline="0" dirty="0" smtClean="0"/>
              <a:t> </a:t>
            </a:r>
            <a:r>
              <a:rPr lang="de-DE" baseline="0" dirty="0" err="1" smtClean="0"/>
              <a:t>are</a:t>
            </a:r>
            <a:r>
              <a:rPr lang="de-DE" baseline="0" dirty="0" smtClean="0"/>
              <a:t> </a:t>
            </a:r>
            <a:r>
              <a:rPr lang="de-DE" baseline="0" dirty="0" err="1" smtClean="0"/>
              <a:t>productive</a:t>
            </a:r>
            <a:r>
              <a:rPr lang="de-DE" baseline="0" dirty="0" smtClean="0"/>
              <a:t> </a:t>
            </a:r>
            <a:r>
              <a:rPr lang="de-DE" baseline="0" dirty="0" err="1" smtClean="0"/>
              <a:t>areas</a:t>
            </a:r>
            <a:r>
              <a:rPr lang="de-DE" baseline="0" dirty="0" smtClean="0"/>
              <a:t> </a:t>
            </a:r>
            <a:r>
              <a:rPr lang="de-DE" baseline="0" dirty="0" err="1" smtClean="0"/>
              <a:t>where</a:t>
            </a:r>
            <a:r>
              <a:rPr lang="de-DE" baseline="0" dirty="0" smtClean="0"/>
              <a:t> </a:t>
            </a:r>
            <a:r>
              <a:rPr lang="de-DE" baseline="0" dirty="0" err="1" smtClean="0"/>
              <a:t>food</a:t>
            </a:r>
            <a:r>
              <a:rPr lang="de-DE" baseline="0" dirty="0" smtClean="0"/>
              <a:t> </a:t>
            </a:r>
            <a:r>
              <a:rPr lang="de-DE" baseline="0" dirty="0" err="1" smtClean="0"/>
              <a:t>for</a:t>
            </a:r>
            <a:r>
              <a:rPr lang="de-DE" baseline="0" dirty="0" smtClean="0"/>
              <a:t> </a:t>
            </a:r>
            <a:r>
              <a:rPr lang="de-DE" baseline="0" dirty="0" err="1" smtClean="0"/>
              <a:t>the</a:t>
            </a:r>
            <a:r>
              <a:rPr lang="de-DE" baseline="0" dirty="0" smtClean="0"/>
              <a:t> </a:t>
            </a:r>
            <a:r>
              <a:rPr lang="de-DE" baseline="0" dirty="0" err="1" smtClean="0"/>
              <a:t>local</a:t>
            </a:r>
            <a:r>
              <a:rPr lang="de-DE" baseline="0" dirty="0" smtClean="0"/>
              <a:t> </a:t>
            </a:r>
            <a:r>
              <a:rPr lang="de-DE" baseline="0" dirty="0" err="1" smtClean="0"/>
              <a:t>population</a:t>
            </a:r>
            <a:r>
              <a:rPr lang="de-DE" baseline="0" dirty="0" smtClean="0"/>
              <a:t> </a:t>
            </a:r>
            <a:r>
              <a:rPr lang="de-DE" baseline="0" dirty="0" err="1" smtClean="0"/>
              <a:t>is</a:t>
            </a:r>
            <a:r>
              <a:rPr lang="de-DE" baseline="0" dirty="0" smtClean="0"/>
              <a:t> </a:t>
            </a:r>
            <a:r>
              <a:rPr lang="de-DE" baseline="0" dirty="0" err="1" smtClean="0"/>
              <a:t>growing</a:t>
            </a:r>
            <a:r>
              <a:rPr lang="de-DE" baseline="0" dirty="0" smtClean="0"/>
              <a:t> </a:t>
            </a:r>
            <a:r>
              <a:rPr lang="de-DE" baseline="0" dirty="0" err="1" smtClean="0"/>
              <a:t>and</a:t>
            </a:r>
            <a:r>
              <a:rPr lang="de-DE" baseline="0" dirty="0" smtClean="0"/>
              <a:t> </a:t>
            </a:r>
            <a:r>
              <a:rPr lang="de-DE" baseline="0" dirty="0" err="1" smtClean="0"/>
              <a:t>that</a:t>
            </a:r>
            <a:r>
              <a:rPr lang="de-DE" baseline="0" dirty="0" smtClean="0"/>
              <a:t> </a:t>
            </a:r>
            <a:r>
              <a:rPr lang="de-DE" baseline="0" dirty="0" err="1" smtClean="0"/>
              <a:t>are</a:t>
            </a:r>
            <a:r>
              <a:rPr lang="de-DE" baseline="0" dirty="0" smtClean="0"/>
              <a:t> </a:t>
            </a:r>
            <a:r>
              <a:rPr lang="de-DE" baseline="0" dirty="0" err="1" smtClean="0"/>
              <a:t>representing</a:t>
            </a:r>
            <a:r>
              <a:rPr lang="de-DE" baseline="0" dirty="0" smtClean="0"/>
              <a:t> </a:t>
            </a:r>
            <a:r>
              <a:rPr lang="de-DE" baseline="0" dirty="0" err="1" smtClean="0"/>
              <a:t>the</a:t>
            </a:r>
            <a:r>
              <a:rPr lang="de-DE" baseline="0" dirty="0" smtClean="0"/>
              <a:t> </a:t>
            </a:r>
            <a:r>
              <a:rPr lang="de-DE" baseline="0" dirty="0" err="1" smtClean="0"/>
              <a:t>true</a:t>
            </a:r>
            <a:r>
              <a:rPr lang="de-DE" baseline="0" dirty="0" smtClean="0"/>
              <a:t> </a:t>
            </a:r>
            <a:r>
              <a:rPr lang="de-DE" baseline="0" dirty="0" err="1" smtClean="0"/>
              <a:t>meaning</a:t>
            </a:r>
            <a:r>
              <a:rPr lang="de-DE" baseline="0" dirty="0" smtClean="0"/>
              <a:t> </a:t>
            </a:r>
            <a:r>
              <a:rPr lang="de-DE" baseline="0" dirty="0" err="1" smtClean="0"/>
              <a:t>of</a:t>
            </a:r>
            <a:r>
              <a:rPr lang="de-DE" baseline="0" dirty="0" smtClean="0"/>
              <a:t> </a:t>
            </a:r>
            <a:r>
              <a:rPr lang="de-DE" baseline="0" dirty="0" err="1" smtClean="0"/>
              <a:t>integrated</a:t>
            </a:r>
            <a:r>
              <a:rPr lang="de-DE" baseline="0" dirty="0" smtClean="0"/>
              <a:t> </a:t>
            </a:r>
            <a:r>
              <a:rPr lang="de-DE" baseline="0" dirty="0" err="1" smtClean="0"/>
              <a:t>land</a:t>
            </a:r>
            <a:r>
              <a:rPr lang="de-DE" baseline="0" dirty="0" smtClean="0"/>
              <a:t> </a:t>
            </a:r>
            <a:r>
              <a:rPr lang="de-DE" baseline="0" dirty="0" err="1" smtClean="0"/>
              <a:t>use</a:t>
            </a:r>
            <a:r>
              <a:rPr lang="de-DE" baseline="0" dirty="0" smtClean="0"/>
              <a:t> </a:t>
            </a:r>
            <a:r>
              <a:rPr lang="de-DE" baseline="0" dirty="0" err="1" smtClean="0"/>
              <a:t>with</a:t>
            </a:r>
            <a:r>
              <a:rPr lang="de-DE" baseline="0" dirty="0" smtClean="0"/>
              <a:t> </a:t>
            </a:r>
            <a:r>
              <a:rPr lang="de-DE" baseline="0" dirty="0" err="1" smtClean="0"/>
              <a:t>more</a:t>
            </a:r>
            <a:r>
              <a:rPr lang="de-DE" baseline="0" dirty="0" smtClean="0"/>
              <a:t> </a:t>
            </a:r>
            <a:r>
              <a:rPr lang="de-DE" baseline="0" dirty="0" err="1" smtClean="0"/>
              <a:t>than</a:t>
            </a:r>
            <a:r>
              <a:rPr lang="de-DE" baseline="0" dirty="0" smtClean="0"/>
              <a:t> </a:t>
            </a:r>
            <a:r>
              <a:rPr lang="de-DE" baseline="0" dirty="0" err="1" smtClean="0"/>
              <a:t>one</a:t>
            </a:r>
            <a:r>
              <a:rPr lang="de-DE" baseline="0" dirty="0" smtClean="0"/>
              <a:t> </a:t>
            </a:r>
            <a:r>
              <a:rPr lang="de-DE" baseline="0" dirty="0" err="1" smtClean="0"/>
              <a:t>beneficiary</a:t>
            </a:r>
            <a:r>
              <a:rPr lang="de-DE" baseline="0" dirty="0" smtClean="0"/>
              <a:t>.</a:t>
            </a:r>
          </a:p>
          <a:p>
            <a:endParaRPr lang="de-DE" baseline="0" dirty="0" smtClean="0"/>
          </a:p>
          <a:p>
            <a:r>
              <a:rPr lang="de-DE" baseline="0" dirty="0" err="1" smtClean="0"/>
              <a:t>For</a:t>
            </a:r>
            <a:r>
              <a:rPr lang="de-DE" baseline="0" dirty="0" smtClean="0"/>
              <a:t> </a:t>
            </a:r>
            <a:r>
              <a:rPr lang="de-DE" baseline="0" dirty="0" err="1" smtClean="0"/>
              <a:t>further</a:t>
            </a:r>
            <a:r>
              <a:rPr lang="de-DE" baseline="0" dirty="0" smtClean="0"/>
              <a:t> </a:t>
            </a:r>
            <a:r>
              <a:rPr lang="de-DE" baseline="0" dirty="0" err="1" smtClean="0"/>
              <a:t>information</a:t>
            </a:r>
            <a:r>
              <a:rPr lang="de-DE" baseline="0" dirty="0" smtClean="0"/>
              <a:t> </a:t>
            </a:r>
            <a:r>
              <a:rPr lang="de-DE" baseline="0" dirty="0" err="1" smtClean="0"/>
              <a:t>please</a:t>
            </a:r>
            <a:r>
              <a:rPr lang="de-DE" baseline="0" dirty="0" smtClean="0"/>
              <a:t> </a:t>
            </a:r>
            <a:r>
              <a:rPr lang="de-DE" baseline="0" dirty="0" err="1" smtClean="0"/>
              <a:t>contact</a:t>
            </a:r>
            <a:r>
              <a:rPr lang="de-DE" baseline="0" dirty="0" smtClean="0"/>
              <a:t> </a:t>
            </a:r>
            <a:r>
              <a:rPr lang="de-DE" baseline="0" dirty="0" err="1" smtClean="0"/>
              <a:t>us</a:t>
            </a:r>
            <a:r>
              <a:rPr lang="de-DE" baseline="0" dirty="0" smtClean="0"/>
              <a:t>. </a:t>
            </a:r>
            <a:r>
              <a:rPr lang="de-DE" baseline="0" dirty="0" err="1" smtClean="0"/>
              <a:t>We</a:t>
            </a:r>
            <a:r>
              <a:rPr lang="de-DE" baseline="0" dirty="0" smtClean="0"/>
              <a:t> </a:t>
            </a:r>
            <a:r>
              <a:rPr lang="de-DE" baseline="0" dirty="0" err="1" smtClean="0"/>
              <a:t>have</a:t>
            </a:r>
            <a:r>
              <a:rPr lang="de-DE" baseline="0" dirty="0" smtClean="0"/>
              <a:t> </a:t>
            </a:r>
            <a:r>
              <a:rPr lang="de-DE" baseline="0" dirty="0" err="1" smtClean="0"/>
              <a:t>interdisciplinary</a:t>
            </a:r>
            <a:r>
              <a:rPr lang="de-DE" baseline="0" dirty="0" smtClean="0"/>
              <a:t> </a:t>
            </a:r>
            <a:r>
              <a:rPr lang="de-DE" baseline="0" dirty="0" err="1" smtClean="0"/>
              <a:t>science</a:t>
            </a:r>
            <a:r>
              <a:rPr lang="de-DE" baseline="0" dirty="0" smtClean="0"/>
              <a:t> &amp; </a:t>
            </a:r>
            <a:r>
              <a:rPr lang="de-DE" baseline="0" dirty="0" err="1" smtClean="0"/>
              <a:t>research</a:t>
            </a:r>
            <a:r>
              <a:rPr lang="de-DE" baseline="0" dirty="0" smtClean="0"/>
              <a:t> </a:t>
            </a:r>
            <a:r>
              <a:rPr lang="de-DE" baseline="0" dirty="0" err="1" smtClean="0"/>
              <a:t>topics</a:t>
            </a:r>
            <a:r>
              <a:rPr lang="de-DE" baseline="0" dirty="0" smtClean="0"/>
              <a:t> </a:t>
            </a:r>
            <a:r>
              <a:rPr lang="de-DE" baseline="0" dirty="0" err="1" smtClean="0"/>
              <a:t>going</a:t>
            </a:r>
            <a:r>
              <a:rPr lang="de-DE" baseline="0" dirty="0" smtClean="0"/>
              <a:t> on </a:t>
            </a:r>
            <a:r>
              <a:rPr lang="de-DE" baseline="0" dirty="0" err="1" smtClean="0"/>
              <a:t>to</a:t>
            </a:r>
            <a:r>
              <a:rPr lang="de-DE" baseline="0" dirty="0" smtClean="0"/>
              <a:t> </a:t>
            </a:r>
            <a:r>
              <a:rPr lang="de-DE" baseline="0" dirty="0" err="1" smtClean="0"/>
              <a:t>add</a:t>
            </a:r>
            <a:r>
              <a:rPr lang="de-DE" baseline="0" dirty="0" smtClean="0"/>
              <a:t> on </a:t>
            </a:r>
            <a:r>
              <a:rPr lang="de-DE" baseline="0" dirty="0" err="1" smtClean="0"/>
              <a:t>to</a:t>
            </a:r>
            <a:r>
              <a:rPr lang="de-DE" baseline="0" dirty="0" smtClean="0"/>
              <a:t>. </a:t>
            </a:r>
            <a:r>
              <a:rPr lang="de-DE" baseline="0" dirty="0" err="1" smtClean="0"/>
              <a:t>And</a:t>
            </a:r>
            <a:r>
              <a:rPr lang="de-DE" baseline="0" dirty="0" smtClean="0"/>
              <a:t> </a:t>
            </a:r>
            <a:r>
              <a:rPr lang="de-DE" baseline="0" dirty="0" err="1" smtClean="0"/>
              <a:t>we</a:t>
            </a:r>
            <a:r>
              <a:rPr lang="de-DE" baseline="0" dirty="0" smtClean="0"/>
              <a:t> </a:t>
            </a:r>
            <a:r>
              <a:rPr lang="de-DE" baseline="0" dirty="0" err="1" smtClean="0"/>
              <a:t>are</a:t>
            </a:r>
            <a:r>
              <a:rPr lang="de-DE" baseline="0" dirty="0" smtClean="0"/>
              <a:t> open </a:t>
            </a:r>
            <a:r>
              <a:rPr lang="de-DE" baseline="0" dirty="0" err="1" smtClean="0"/>
              <a:t>to</a:t>
            </a:r>
            <a:r>
              <a:rPr lang="de-DE" baseline="0" dirty="0" smtClean="0"/>
              <a:t> </a:t>
            </a:r>
            <a:r>
              <a:rPr lang="de-DE" baseline="0" dirty="0" err="1" smtClean="0"/>
              <a:t>share</a:t>
            </a:r>
            <a:r>
              <a:rPr lang="de-DE" baseline="0" dirty="0" smtClean="0"/>
              <a:t> </a:t>
            </a:r>
            <a:r>
              <a:rPr lang="de-DE" baseline="0" dirty="0" err="1" smtClean="0"/>
              <a:t>our</a:t>
            </a:r>
            <a:r>
              <a:rPr lang="de-DE" baseline="0" dirty="0" smtClean="0"/>
              <a:t> </a:t>
            </a:r>
            <a:r>
              <a:rPr lang="de-DE" baseline="0" dirty="0" err="1" smtClean="0"/>
              <a:t>ideas</a:t>
            </a:r>
            <a:r>
              <a:rPr lang="de-DE" baseline="0" dirty="0" smtClean="0"/>
              <a:t> </a:t>
            </a:r>
            <a:r>
              <a:rPr lang="de-DE" baseline="0" dirty="0" err="1" smtClean="0"/>
              <a:t>and</a:t>
            </a:r>
            <a:r>
              <a:rPr lang="de-DE" baseline="0" dirty="0" smtClean="0"/>
              <a:t> </a:t>
            </a:r>
            <a:r>
              <a:rPr lang="de-DE" baseline="0" dirty="0" err="1" smtClean="0"/>
              <a:t>our</a:t>
            </a:r>
            <a:r>
              <a:rPr lang="de-DE" baseline="0" dirty="0" smtClean="0"/>
              <a:t> </a:t>
            </a:r>
            <a:r>
              <a:rPr lang="de-DE" baseline="0" dirty="0" err="1" smtClean="0"/>
              <a:t>build-up</a:t>
            </a:r>
            <a:r>
              <a:rPr lang="de-DE" baseline="0" dirty="0" smtClean="0"/>
              <a:t> </a:t>
            </a:r>
            <a:r>
              <a:rPr lang="de-DE" baseline="0" dirty="0" err="1" smtClean="0"/>
              <a:t>knowledge</a:t>
            </a:r>
            <a:r>
              <a:rPr lang="de-DE" baseline="0" dirty="0" smtClean="0"/>
              <a:t> </a:t>
            </a:r>
            <a:r>
              <a:rPr lang="de-DE" baseline="0" dirty="0" err="1" smtClean="0"/>
              <a:t>to</a:t>
            </a:r>
            <a:r>
              <a:rPr lang="de-DE" baseline="0" dirty="0" smtClean="0"/>
              <a:t> </a:t>
            </a:r>
            <a:r>
              <a:rPr lang="de-DE" baseline="0" dirty="0" err="1" smtClean="0"/>
              <a:t>other</a:t>
            </a:r>
            <a:r>
              <a:rPr lang="de-DE" baseline="0" dirty="0" smtClean="0"/>
              <a:t> </a:t>
            </a:r>
            <a:r>
              <a:rPr lang="de-DE" baseline="0" dirty="0" err="1" smtClean="0"/>
              <a:t>projects</a:t>
            </a:r>
            <a:r>
              <a:rPr lang="de-DE" baseline="0" dirty="0" smtClean="0"/>
              <a:t> </a:t>
            </a:r>
            <a:r>
              <a:rPr lang="de-DE" baseline="0" dirty="0" err="1" smtClean="0"/>
              <a:t>around</a:t>
            </a:r>
            <a:r>
              <a:rPr lang="de-DE" baseline="0" dirty="0" smtClean="0"/>
              <a:t> </a:t>
            </a:r>
            <a:r>
              <a:rPr lang="de-DE" baseline="0" dirty="0" err="1" smtClean="0"/>
              <a:t>the</a:t>
            </a:r>
            <a:r>
              <a:rPr lang="de-DE" baseline="0" dirty="0" smtClean="0"/>
              <a:t> </a:t>
            </a:r>
            <a:r>
              <a:rPr lang="de-DE" baseline="0" dirty="0" err="1" smtClean="0"/>
              <a:t>world</a:t>
            </a:r>
            <a:r>
              <a:rPr lang="de-DE" baseline="0" dirty="0" smtClean="0"/>
              <a:t>.</a:t>
            </a:r>
            <a:endParaRPr lang="de-DE" dirty="0" smtClean="0"/>
          </a:p>
          <a:p>
            <a:endParaRPr lang="de-DE" dirty="0" smtClean="0"/>
          </a:p>
          <a:p>
            <a:r>
              <a:rPr lang="de-DE" dirty="0" err="1" smtClean="0"/>
              <a:t>Thank</a:t>
            </a:r>
            <a:r>
              <a:rPr lang="de-DE" dirty="0" smtClean="0"/>
              <a:t> </a:t>
            </a:r>
            <a:r>
              <a:rPr lang="de-DE" dirty="0" err="1" smtClean="0"/>
              <a:t>you</a:t>
            </a:r>
            <a:r>
              <a:rPr lang="de-DE" dirty="0" smtClean="0"/>
              <a:t> </a:t>
            </a:r>
            <a:r>
              <a:rPr lang="de-DE" dirty="0" err="1" smtClean="0"/>
              <a:t>for</a:t>
            </a:r>
            <a:r>
              <a:rPr lang="de-DE" dirty="0" smtClean="0"/>
              <a:t> </a:t>
            </a:r>
            <a:r>
              <a:rPr lang="de-DE" dirty="0" err="1" smtClean="0"/>
              <a:t>your</a:t>
            </a:r>
            <a:r>
              <a:rPr lang="de-DE" baseline="0" dirty="0" smtClean="0"/>
              <a:t> </a:t>
            </a:r>
            <a:r>
              <a:rPr lang="de-DE" baseline="0" dirty="0" err="1" smtClean="0"/>
              <a:t>attention</a:t>
            </a:r>
            <a:r>
              <a:rPr lang="de-DE" baseline="0" dirty="0" smtClean="0"/>
              <a:t>!</a:t>
            </a:r>
          </a:p>
          <a:p>
            <a:endParaRPr lang="de-DE" baseline="0" dirty="0" smtClean="0"/>
          </a:p>
          <a:p>
            <a:r>
              <a:rPr lang="de-DE" baseline="0" dirty="0" smtClean="0"/>
              <a:t>(</a:t>
            </a:r>
            <a:r>
              <a:rPr lang="de-DE" i="1" baseline="0" dirty="0" err="1" smtClean="0"/>
              <a:t>pic</a:t>
            </a:r>
            <a:r>
              <a:rPr lang="de-DE" i="1" baseline="0" dirty="0" smtClean="0"/>
              <a:t> </a:t>
            </a:r>
            <a:r>
              <a:rPr lang="de-DE" i="1" baseline="0" dirty="0" err="1" smtClean="0"/>
              <a:t>left</a:t>
            </a:r>
            <a:r>
              <a:rPr lang="de-DE" baseline="0" dirty="0" smtClean="0"/>
              <a:t>: </a:t>
            </a:r>
            <a:r>
              <a:rPr lang="de-DE" baseline="0" dirty="0" err="1" smtClean="0"/>
              <a:t>Guapinol</a:t>
            </a:r>
            <a:r>
              <a:rPr lang="de-DE" baseline="0" dirty="0" smtClean="0"/>
              <a:t> in </a:t>
            </a:r>
            <a:r>
              <a:rPr lang="de-DE" baseline="0" dirty="0" err="1" smtClean="0"/>
              <a:t>the</a:t>
            </a:r>
            <a:r>
              <a:rPr lang="de-DE" baseline="0" dirty="0" smtClean="0"/>
              <a:t> </a:t>
            </a:r>
            <a:r>
              <a:rPr lang="de-DE" baseline="0" dirty="0" err="1" smtClean="0"/>
              <a:t>center</a:t>
            </a:r>
            <a:r>
              <a:rPr lang="de-DE" baseline="0" dirty="0" smtClean="0"/>
              <a:t> </a:t>
            </a:r>
            <a:r>
              <a:rPr lang="de-DE" baseline="0" dirty="0" err="1" smtClean="0"/>
              <a:t>with</a:t>
            </a:r>
            <a:r>
              <a:rPr lang="de-DE" baseline="0" dirty="0" smtClean="0"/>
              <a:t> a </a:t>
            </a:r>
            <a:r>
              <a:rPr lang="de-DE" baseline="0" dirty="0" err="1" smtClean="0"/>
              <a:t>great</a:t>
            </a:r>
            <a:r>
              <a:rPr lang="de-DE" baseline="0" dirty="0" smtClean="0"/>
              <a:t> </a:t>
            </a:r>
            <a:r>
              <a:rPr lang="de-DE" baseline="0" dirty="0" err="1" smtClean="0"/>
              <a:t>understory</a:t>
            </a:r>
            <a:r>
              <a:rPr lang="de-DE" baseline="0" dirty="0" smtClean="0"/>
              <a:t> </a:t>
            </a:r>
            <a:r>
              <a:rPr lang="de-DE" baseline="0" dirty="0" err="1" smtClean="0"/>
              <a:t>development</a:t>
            </a:r>
            <a:r>
              <a:rPr lang="de-DE" baseline="0" dirty="0" smtClean="0"/>
              <a:t>, </a:t>
            </a:r>
            <a:r>
              <a:rPr lang="de-DE" baseline="0" dirty="0" err="1" smtClean="0"/>
              <a:t>with</a:t>
            </a:r>
            <a:r>
              <a:rPr lang="de-DE" baseline="0" dirty="0" smtClean="0"/>
              <a:t> </a:t>
            </a:r>
            <a:r>
              <a:rPr lang="de-DE" baseline="0" dirty="0" err="1" smtClean="0"/>
              <a:t>laurel</a:t>
            </a:r>
            <a:r>
              <a:rPr lang="de-DE" baseline="0" dirty="0" smtClean="0"/>
              <a:t> </a:t>
            </a:r>
            <a:r>
              <a:rPr lang="de-DE" baseline="0" dirty="0" err="1" smtClean="0"/>
              <a:t>and</a:t>
            </a:r>
            <a:r>
              <a:rPr lang="de-DE" baseline="0" dirty="0" smtClean="0"/>
              <a:t> </a:t>
            </a:r>
            <a:r>
              <a:rPr lang="de-DE" baseline="0" dirty="0" err="1" smtClean="0"/>
              <a:t>botarrama</a:t>
            </a:r>
            <a:r>
              <a:rPr lang="de-DE" baseline="0" dirty="0" smtClean="0"/>
              <a:t> not </a:t>
            </a:r>
            <a:r>
              <a:rPr lang="de-DE" baseline="0" dirty="0" err="1" smtClean="0"/>
              <a:t>fully</a:t>
            </a:r>
            <a:r>
              <a:rPr lang="de-DE" baseline="0" dirty="0" smtClean="0"/>
              <a:t> </a:t>
            </a:r>
            <a:r>
              <a:rPr lang="de-DE" baseline="0" dirty="0" err="1" smtClean="0"/>
              <a:t>developed</a:t>
            </a:r>
            <a:r>
              <a:rPr lang="de-DE" baseline="0" dirty="0" smtClean="0"/>
              <a:t> // </a:t>
            </a:r>
            <a:r>
              <a:rPr lang="de-DE" i="1" baseline="0" dirty="0" err="1" smtClean="0"/>
              <a:t>pic</a:t>
            </a:r>
            <a:r>
              <a:rPr lang="de-DE" i="1" baseline="0" dirty="0" smtClean="0"/>
              <a:t> </a:t>
            </a:r>
            <a:r>
              <a:rPr lang="de-DE" i="1" baseline="0" dirty="0" err="1" smtClean="0"/>
              <a:t>right</a:t>
            </a:r>
            <a:r>
              <a:rPr lang="de-DE" baseline="0" dirty="0" smtClean="0"/>
              <a:t>: </a:t>
            </a:r>
            <a:r>
              <a:rPr lang="de-DE" baseline="0" dirty="0" err="1" smtClean="0"/>
              <a:t>almendro</a:t>
            </a:r>
            <a:r>
              <a:rPr lang="de-DE" baseline="0" dirty="0" smtClean="0"/>
              <a:t> – </a:t>
            </a:r>
            <a:r>
              <a:rPr lang="de-DE" baseline="0" dirty="0" err="1" smtClean="0"/>
              <a:t>tequisque</a:t>
            </a:r>
            <a:r>
              <a:rPr lang="de-DE" baseline="0" dirty="0" smtClean="0"/>
              <a:t> - </a:t>
            </a:r>
            <a:r>
              <a:rPr lang="de-DE" baseline="0" smtClean="0"/>
              <a:t>botarrama)</a:t>
            </a:r>
            <a:endParaRPr lang="en-US" dirty="0"/>
          </a:p>
        </p:txBody>
      </p:sp>
      <p:sp>
        <p:nvSpPr>
          <p:cNvPr id="4" name="Slide Number Placeholder 3"/>
          <p:cNvSpPr>
            <a:spLocks noGrp="1"/>
          </p:cNvSpPr>
          <p:nvPr>
            <p:ph type="sldNum" sz="quarter" idx="10"/>
          </p:nvPr>
        </p:nvSpPr>
        <p:spPr/>
        <p:txBody>
          <a:bodyPr/>
          <a:lstStyle/>
          <a:p>
            <a:fld id="{06154A60-25C7-4C39-BD05-1B003A48D0C1}" type="slidenum">
              <a:rPr lang="de-DE" smtClean="0"/>
              <a:t>7</a:t>
            </a:fld>
            <a:endParaRPr lang="de-DE"/>
          </a:p>
        </p:txBody>
      </p:sp>
    </p:spTree>
    <p:extLst>
      <p:ext uri="{BB962C8B-B14F-4D97-AF65-F5344CB8AC3E}">
        <p14:creationId xmlns:p14="http://schemas.microsoft.com/office/powerpoint/2010/main" val="3668990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154A60-25C7-4C39-BD05-1B003A48D0C1}" type="slidenum">
              <a:rPr lang="de-DE" smtClean="0"/>
              <a:t>8</a:t>
            </a:fld>
            <a:endParaRPr lang="de-DE"/>
          </a:p>
        </p:txBody>
      </p:sp>
    </p:spTree>
    <p:extLst>
      <p:ext uri="{BB962C8B-B14F-4D97-AF65-F5344CB8AC3E}">
        <p14:creationId xmlns:p14="http://schemas.microsoft.com/office/powerpoint/2010/main" val="2215816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124744"/>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323528" y="2708920"/>
            <a:ext cx="8496944" cy="345638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6" name="Foliennummernplatzhalter 5"/>
          <p:cNvSpPr>
            <a:spLocks noGrp="1"/>
          </p:cNvSpPr>
          <p:nvPr>
            <p:ph type="sldNum" sz="quarter" idx="12"/>
          </p:nvPr>
        </p:nvSpPr>
        <p:spPr>
          <a:xfrm>
            <a:off x="6876256" y="6453336"/>
            <a:ext cx="2133600" cy="365125"/>
          </a:xfrm>
        </p:spPr>
        <p:txBody>
          <a:bodyPr/>
          <a:lstStyle/>
          <a:p>
            <a:fld id="{51E7A3A7-D802-4ECD-8485-E5BC9CCA65E4}" type="slidenum">
              <a:rPr lang="de-DE" smtClean="0"/>
              <a:t>‹#›</a:t>
            </a:fld>
            <a:endParaRPr lang="de-DE"/>
          </a:p>
        </p:txBody>
      </p:sp>
    </p:spTree>
    <p:extLst>
      <p:ext uri="{BB962C8B-B14F-4D97-AF65-F5344CB8AC3E}">
        <p14:creationId xmlns:p14="http://schemas.microsoft.com/office/powerpoint/2010/main" val="33301929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tiff"/><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27584" y="1124744"/>
            <a:ext cx="7481455" cy="858753"/>
          </a:xfrm>
          <a:prstGeom prst="rect">
            <a:avLst/>
          </a:prstGeom>
        </p:spPr>
        <p:txBody>
          <a:bodyPr vert="horz" lIns="91440" tIns="45720" rIns="91440" bIns="45720" rtlCol="0" anchor="ctr">
            <a:normAutofit/>
          </a:bodyPr>
          <a:lstStyle/>
          <a:p>
            <a:r>
              <a:rPr lang="de-DE" dirty="0" smtClean="0"/>
              <a:t>Title </a:t>
            </a:r>
            <a:r>
              <a:rPr lang="de-DE" dirty="0" err="1" smtClean="0"/>
              <a:t>goes</a:t>
            </a:r>
            <a:r>
              <a:rPr lang="de-DE" dirty="0" smtClean="0"/>
              <a:t> </a:t>
            </a:r>
            <a:r>
              <a:rPr lang="de-DE" dirty="0" err="1" smtClean="0"/>
              <a:t>here</a:t>
            </a:r>
            <a:endParaRPr lang="de-DE" dirty="0"/>
          </a:p>
        </p:txBody>
      </p:sp>
      <p:sp>
        <p:nvSpPr>
          <p:cNvPr id="3" name="Textplatzhalter 2"/>
          <p:cNvSpPr>
            <a:spLocks noGrp="1"/>
          </p:cNvSpPr>
          <p:nvPr>
            <p:ph type="body" idx="1"/>
          </p:nvPr>
        </p:nvSpPr>
        <p:spPr>
          <a:xfrm>
            <a:off x="467544" y="2204864"/>
            <a:ext cx="8219256" cy="3921299"/>
          </a:xfrm>
          <a:prstGeom prst="rect">
            <a:avLst/>
          </a:prstGeom>
        </p:spPr>
        <p:txBody>
          <a:bodyPr vert="horz" lIns="91440" tIns="45720" rIns="91440" bIns="45720" rtlCol="0">
            <a:normAutofit/>
          </a:bodyPr>
          <a:lstStyle/>
          <a:p>
            <a:pPr lvl="0"/>
            <a:r>
              <a:rPr lang="de-DE" dirty="0" smtClean="0"/>
              <a:t>Text </a:t>
            </a:r>
            <a:r>
              <a:rPr lang="de-DE" dirty="0" err="1" smtClean="0"/>
              <a:t>goes</a:t>
            </a:r>
            <a:r>
              <a:rPr lang="de-DE" dirty="0" smtClean="0"/>
              <a:t> </a:t>
            </a:r>
            <a:r>
              <a:rPr lang="de-DE" dirty="0" err="1" smtClean="0"/>
              <a:t>here</a:t>
            </a:r>
            <a:endParaRPr lang="de-DE" dirty="0"/>
          </a:p>
        </p:txBody>
      </p:sp>
      <p:sp>
        <p:nvSpPr>
          <p:cNvPr id="6" name="Foliennummernplatzhalter 5"/>
          <p:cNvSpPr>
            <a:spLocks noGrp="1"/>
          </p:cNvSpPr>
          <p:nvPr>
            <p:ph type="sldNum" sz="quarter" idx="4"/>
          </p:nvPr>
        </p:nvSpPr>
        <p:spPr>
          <a:xfrm>
            <a:off x="7668344" y="6448251"/>
            <a:ext cx="101845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7A3A7-D802-4ECD-8485-E5BC9CCA65E4}" type="slidenum">
              <a:rPr lang="de-DE" smtClean="0"/>
              <a:t>‹#›</a:t>
            </a:fld>
            <a:endParaRPr lang="de-DE"/>
          </a:p>
        </p:txBody>
      </p:sp>
      <p:pic>
        <p:nvPicPr>
          <p:cNvPr id="5" name="Picture 2" descr="Q:\Querdenker GmbH\Marketing &amp; Sales Dept\Logos &amp; CIs &amp; Fonts\Logos_BaumInvest\BaumInvest_Logos_aktuell\PC-Versionen\Bauminvest_RGB.tif"/>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96336" y="188640"/>
            <a:ext cx="1317755"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16199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baseline="0">
          <a:solidFill>
            <a:srgbClr val="666666"/>
          </a:solidFill>
          <a:latin typeface="HelveticaNeueLT Com 55 Roman" panose="020B0604020202020204" pitchFamily="34"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3200" kern="1200" baseline="0">
          <a:solidFill>
            <a:srgbClr val="666666"/>
          </a:solidFill>
          <a:latin typeface="HelveticaNeueLT Com 55 Roman" panose="020B0604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tif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microsoft.com/office/2007/relationships/hdphoto" Target="../media/hdphoto1.wdp"/><Relationship Id="rId5"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836712"/>
            <a:ext cx="7772400" cy="1326009"/>
          </a:xfrm>
        </p:spPr>
        <p:txBody>
          <a:bodyPr>
            <a:normAutofit/>
          </a:bodyPr>
          <a:lstStyle/>
          <a:p>
            <a:r>
              <a:rPr lang="en-US" sz="3600" b="1" dirty="0"/>
              <a:t>BaumInvest</a:t>
            </a:r>
            <a:r>
              <a:rPr lang="en-US" sz="3600" dirty="0"/>
              <a:t> </a:t>
            </a:r>
            <a:r>
              <a:rPr lang="en-US" sz="3600" dirty="0" smtClean="0"/>
              <a:t/>
            </a:r>
            <a:br>
              <a:rPr lang="en-US" sz="3600" dirty="0" smtClean="0"/>
            </a:br>
            <a:r>
              <a:rPr lang="en-US" sz="3600" dirty="0" smtClean="0"/>
              <a:t>Mixed </a:t>
            </a:r>
            <a:r>
              <a:rPr lang="en-US" sz="3600" dirty="0"/>
              <a:t>Reforestation in Costa Rica</a:t>
            </a:r>
            <a:endParaRPr lang="de-DE" sz="3600" dirty="0"/>
          </a:p>
        </p:txBody>
      </p:sp>
      <p:sp>
        <p:nvSpPr>
          <p:cNvPr id="3" name="Untertitel 2"/>
          <p:cNvSpPr>
            <a:spLocks noGrp="1"/>
          </p:cNvSpPr>
          <p:nvPr>
            <p:ph type="subTitle" idx="1"/>
          </p:nvPr>
        </p:nvSpPr>
        <p:spPr>
          <a:xfrm>
            <a:off x="323528" y="2132856"/>
            <a:ext cx="8496944" cy="1008112"/>
          </a:xfrm>
        </p:spPr>
        <p:txBody>
          <a:bodyPr>
            <a:normAutofit/>
          </a:bodyPr>
          <a:lstStyle/>
          <a:p>
            <a:r>
              <a:rPr lang="de-DE" sz="2400" dirty="0"/>
              <a:t>Project Type: </a:t>
            </a:r>
            <a:r>
              <a:rPr lang="de-DE" sz="2400" dirty="0" err="1" smtClean="0"/>
              <a:t>Afforestation</a:t>
            </a:r>
            <a:r>
              <a:rPr lang="de-DE" sz="2400" dirty="0" smtClean="0"/>
              <a:t> </a:t>
            </a:r>
            <a:r>
              <a:rPr lang="de-DE" sz="2400" dirty="0"/>
              <a:t>&amp; </a:t>
            </a:r>
            <a:r>
              <a:rPr lang="de-DE" sz="2400" dirty="0" err="1" smtClean="0"/>
              <a:t>Reforestation</a:t>
            </a:r>
            <a:endParaRPr lang="de-DE" sz="2400" dirty="0"/>
          </a:p>
        </p:txBody>
      </p:sp>
      <p:pic>
        <p:nvPicPr>
          <p:cNvPr id="4" name="Grafik 1"/>
          <p:cNvPicPr>
            <a:picLocks noChangeAspect="1"/>
          </p:cNvPicPr>
          <p:nvPr/>
        </p:nvPicPr>
        <p:blipFill rotWithShape="1">
          <a:blip r:embed="rId3" cstate="print">
            <a:extLst>
              <a:ext uri="{28A0092B-C50C-407E-A947-70E740481C1C}">
                <a14:useLocalDpi xmlns:a14="http://schemas.microsoft.com/office/drawing/2010/main"/>
              </a:ext>
            </a:extLst>
          </a:blip>
          <a:srcRect t="22839" b="33940"/>
          <a:stretch/>
        </p:blipFill>
        <p:spPr bwMode="auto">
          <a:xfrm>
            <a:off x="323528" y="2852936"/>
            <a:ext cx="8214285" cy="251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Untertitel 2"/>
          <p:cNvSpPr txBox="1">
            <a:spLocks/>
          </p:cNvSpPr>
          <p:nvPr/>
        </p:nvSpPr>
        <p:spPr>
          <a:xfrm>
            <a:off x="323528" y="5445224"/>
            <a:ext cx="8496944" cy="10081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1800" i="1" dirty="0" smtClean="0"/>
              <a:t>One of </a:t>
            </a:r>
            <a:r>
              <a:rPr lang="en-US" sz="1800" i="1" dirty="0"/>
              <a:t>the first afforestation/reforestation projects in the world </a:t>
            </a:r>
            <a:r>
              <a:rPr lang="en-US" sz="1800" i="1" dirty="0" smtClean="0"/>
              <a:t>gaining the </a:t>
            </a:r>
            <a:r>
              <a:rPr lang="en-US" sz="1800" i="1" dirty="0"/>
              <a:t>Gold Standard </a:t>
            </a:r>
            <a:r>
              <a:rPr lang="en-US" sz="1800" i="1" dirty="0" smtClean="0"/>
              <a:t>Certification</a:t>
            </a:r>
            <a:endParaRPr lang="de-DE" sz="1800" i="1" dirty="0"/>
          </a:p>
        </p:txBody>
      </p:sp>
      <p:pic>
        <p:nvPicPr>
          <p:cNvPr id="1026" name="Picture 2" descr="Q:\Querdenker GmbH\Marketing &amp; Sales Dept\Logos &amp; CIs &amp; Fonts\Logos_BaumInvest\BaumInvest_Logos_aktuell\PC-Versionen\Bauminvest_RGB.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0"/>
            <a:ext cx="2116387" cy="92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3014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1052736"/>
            <a:ext cx="4944730"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Untertitel 2"/>
          <p:cNvSpPr>
            <a:spLocks noGrp="1"/>
          </p:cNvSpPr>
          <p:nvPr>
            <p:ph type="subTitle" idx="1"/>
          </p:nvPr>
        </p:nvSpPr>
        <p:spPr>
          <a:xfrm>
            <a:off x="179512" y="1412776"/>
            <a:ext cx="7560840" cy="4968552"/>
          </a:xfrm>
        </p:spPr>
        <p:txBody>
          <a:bodyPr>
            <a:noAutofit/>
          </a:bodyPr>
          <a:lstStyle/>
          <a:p>
            <a:pPr algn="l">
              <a:spcAft>
                <a:spcPts val="600"/>
              </a:spcAft>
            </a:pPr>
            <a:r>
              <a:rPr lang="en-US" sz="2400" b="1" dirty="0" err="1" smtClean="0"/>
              <a:t>BaumInvest</a:t>
            </a:r>
            <a:r>
              <a:rPr lang="en-US" sz="2400" dirty="0" smtClean="0">
                <a:sym typeface="Wingdings" panose="05000000000000000000" pitchFamily="2" charset="2"/>
              </a:rPr>
              <a:t>:</a:t>
            </a:r>
          </a:p>
          <a:p>
            <a:pPr algn="l">
              <a:spcAft>
                <a:spcPts val="600"/>
              </a:spcAft>
            </a:pPr>
            <a:endParaRPr lang="de-DE" sz="1800" dirty="0" smtClean="0">
              <a:sym typeface="Wingdings" panose="05000000000000000000" pitchFamily="2" charset="2"/>
            </a:endParaRPr>
          </a:p>
          <a:p>
            <a:pPr algn="l">
              <a:spcAft>
                <a:spcPts val="600"/>
              </a:spcAft>
            </a:pPr>
            <a:endParaRPr lang="en-US" sz="1800" dirty="0" smtClean="0">
              <a:sym typeface="Wingdings" panose="05000000000000000000" pitchFamily="2" charset="2"/>
            </a:endParaRPr>
          </a:p>
          <a:p>
            <a:pPr algn="l">
              <a:spcAft>
                <a:spcPts val="600"/>
              </a:spcAft>
            </a:pPr>
            <a:r>
              <a:rPr lang="en-US" sz="1800" dirty="0" smtClean="0"/>
              <a:t>Reforestation </a:t>
            </a:r>
            <a:r>
              <a:rPr lang="en-US" sz="1800" dirty="0"/>
              <a:t>project in northern Costa Rica</a:t>
            </a:r>
          </a:p>
          <a:p>
            <a:pPr marL="285750" indent="-285750" algn="l">
              <a:spcAft>
                <a:spcPts val="600"/>
              </a:spcAft>
              <a:buBlip>
                <a:blip r:embed="rId4"/>
              </a:buBlip>
            </a:pPr>
            <a:r>
              <a:rPr lang="en-US" sz="1800" dirty="0" smtClean="0"/>
              <a:t>~ 2000 green investors </a:t>
            </a:r>
          </a:p>
          <a:p>
            <a:pPr marL="285750" indent="-285750" algn="l">
              <a:spcAft>
                <a:spcPts val="600"/>
              </a:spcAft>
              <a:buBlip>
                <a:blip r:embed="rId4"/>
              </a:buBlip>
            </a:pPr>
            <a:r>
              <a:rPr lang="de-DE" sz="1800" dirty="0" smtClean="0"/>
              <a:t>10 </a:t>
            </a:r>
            <a:r>
              <a:rPr lang="de-DE" sz="1800" dirty="0" err="1" smtClean="0"/>
              <a:t>years</a:t>
            </a:r>
            <a:r>
              <a:rPr lang="de-DE" sz="1800" dirty="0" smtClean="0"/>
              <a:t> &amp; ~ 1.500 ha. </a:t>
            </a:r>
            <a:r>
              <a:rPr lang="de-DE" sz="1800" dirty="0" err="1" smtClean="0"/>
              <a:t>pasture</a:t>
            </a:r>
            <a:r>
              <a:rPr lang="de-DE" sz="1800" dirty="0" smtClean="0"/>
              <a:t> </a:t>
            </a:r>
            <a:r>
              <a:rPr lang="de-DE" sz="1800" dirty="0" err="1" smtClean="0"/>
              <a:t>land</a:t>
            </a:r>
            <a:r>
              <a:rPr lang="de-DE" sz="1800" dirty="0" smtClean="0"/>
              <a:t> </a:t>
            </a:r>
            <a:r>
              <a:rPr lang="de-DE" sz="1800" dirty="0" err="1" smtClean="0"/>
              <a:t>reforested</a:t>
            </a:r>
            <a:endParaRPr lang="en-US" sz="1800" dirty="0" smtClean="0"/>
          </a:p>
          <a:p>
            <a:pPr marL="285750" indent="-285750" algn="l">
              <a:spcAft>
                <a:spcPts val="600"/>
              </a:spcAft>
              <a:buBlip>
                <a:blip r:embed="rId4"/>
              </a:buBlip>
            </a:pPr>
            <a:r>
              <a:rPr lang="en-US" sz="1800" dirty="0" smtClean="0"/>
              <a:t>85% native </a:t>
            </a:r>
            <a:r>
              <a:rPr lang="en-US" sz="1800" dirty="0"/>
              <a:t>tree </a:t>
            </a:r>
            <a:r>
              <a:rPr lang="en-US" sz="1800" dirty="0" smtClean="0"/>
              <a:t>species + 15% teak </a:t>
            </a:r>
            <a:r>
              <a:rPr lang="en-US" sz="1800" dirty="0" smtClean="0">
                <a:sym typeface="Wingdings" panose="05000000000000000000" pitchFamily="2" charset="2"/>
              </a:rPr>
              <a:t> </a:t>
            </a:r>
            <a:r>
              <a:rPr lang="en-US" sz="1800" dirty="0">
                <a:sym typeface="Wingdings" panose="05000000000000000000" pitchFamily="2" charset="2"/>
              </a:rPr>
              <a:t>mixed planting design imitating the natural succession of a </a:t>
            </a:r>
            <a:r>
              <a:rPr lang="en-US" sz="1800" dirty="0" smtClean="0">
                <a:sym typeface="Wingdings" panose="05000000000000000000" pitchFamily="2" charset="2"/>
              </a:rPr>
              <a:t>forest</a:t>
            </a:r>
          </a:p>
          <a:p>
            <a:pPr marL="285750" indent="-285750" algn="l">
              <a:spcAft>
                <a:spcPts val="600"/>
              </a:spcAft>
              <a:buBlip>
                <a:blip r:embed="rId4"/>
              </a:buBlip>
            </a:pPr>
            <a:r>
              <a:rPr lang="de-DE" sz="1800" dirty="0" smtClean="0"/>
              <a:t>1.2 </a:t>
            </a:r>
            <a:r>
              <a:rPr lang="de-DE" sz="1800" dirty="0" err="1"/>
              <a:t>million</a:t>
            </a:r>
            <a:r>
              <a:rPr lang="de-DE" sz="1800" dirty="0"/>
              <a:t> </a:t>
            </a:r>
            <a:r>
              <a:rPr lang="de-DE" sz="1800" dirty="0" err="1" smtClean="0"/>
              <a:t>trees</a:t>
            </a:r>
            <a:r>
              <a:rPr lang="de-DE" sz="1800" dirty="0" smtClean="0"/>
              <a:t>; 20 </a:t>
            </a:r>
            <a:r>
              <a:rPr lang="de-DE" sz="1800" dirty="0"/>
              <a:t>different </a:t>
            </a:r>
            <a:r>
              <a:rPr lang="de-DE" sz="1800" dirty="0" err="1"/>
              <a:t>tree</a:t>
            </a:r>
            <a:r>
              <a:rPr lang="de-DE" sz="1800" dirty="0"/>
              <a:t> </a:t>
            </a:r>
            <a:r>
              <a:rPr lang="de-DE" sz="1800" dirty="0" err="1"/>
              <a:t>species</a:t>
            </a:r>
            <a:endParaRPr lang="en-US" sz="1800" dirty="0"/>
          </a:p>
          <a:p>
            <a:pPr marL="285750" indent="-285750" algn="l">
              <a:spcAft>
                <a:spcPts val="600"/>
              </a:spcAft>
              <a:buBlip>
                <a:blip r:embed="rId4"/>
              </a:buBlip>
            </a:pPr>
            <a:r>
              <a:rPr lang="de-DE" sz="1800" dirty="0" smtClean="0"/>
              <a:t>Monitoring: </a:t>
            </a:r>
            <a:r>
              <a:rPr lang="de-DE" sz="1800" dirty="0" err="1" smtClean="0"/>
              <a:t>investors</a:t>
            </a:r>
            <a:r>
              <a:rPr lang="de-DE" sz="1800" dirty="0" smtClean="0"/>
              <a:t>, </a:t>
            </a:r>
            <a:r>
              <a:rPr lang="de-DE" sz="1800" dirty="0" err="1" smtClean="0"/>
              <a:t>financial</a:t>
            </a:r>
            <a:r>
              <a:rPr lang="de-DE" sz="1800" dirty="0" smtClean="0"/>
              <a:t> </a:t>
            </a:r>
            <a:r>
              <a:rPr lang="de-DE" sz="1800" dirty="0" err="1" smtClean="0"/>
              <a:t>authorities</a:t>
            </a:r>
            <a:r>
              <a:rPr lang="de-DE" sz="1800" dirty="0" smtClean="0"/>
              <a:t>, </a:t>
            </a:r>
            <a:r>
              <a:rPr lang="de-DE" sz="1800" dirty="0" err="1" smtClean="0"/>
              <a:t>research</a:t>
            </a:r>
            <a:r>
              <a:rPr lang="de-DE" sz="1800" dirty="0" smtClean="0"/>
              <a:t> </a:t>
            </a:r>
            <a:r>
              <a:rPr lang="de-DE" sz="1800" dirty="0" err="1" smtClean="0"/>
              <a:t>institutions</a:t>
            </a:r>
            <a:r>
              <a:rPr lang="de-DE" sz="1800" dirty="0" smtClean="0"/>
              <a:t>, Gold Standard, FSC</a:t>
            </a:r>
            <a:endParaRPr lang="en-US" sz="1800" dirty="0"/>
          </a:p>
          <a:p>
            <a:pPr marL="285750" indent="-285750" algn="l">
              <a:spcAft>
                <a:spcPts val="600"/>
              </a:spcAft>
              <a:buFont typeface="Arial" panose="020B0604020202020204" pitchFamily="34" charset="0"/>
              <a:buChar char="•"/>
            </a:pPr>
            <a:endParaRPr lang="en-US" sz="1800" dirty="0" smtClean="0"/>
          </a:p>
          <a:p>
            <a:pPr algn="l">
              <a:spcAft>
                <a:spcPts val="600"/>
              </a:spcAft>
            </a:pPr>
            <a:r>
              <a:rPr lang="en-US" sz="1800" dirty="0" smtClean="0"/>
              <a:t> </a:t>
            </a:r>
            <a:endParaRPr lang="de-DE" sz="1800" dirty="0"/>
          </a:p>
        </p:txBody>
      </p:sp>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de-DE" sz="2400" b="1" dirty="0" smtClean="0"/>
              <a:t>Project </a:t>
            </a:r>
            <a:r>
              <a:rPr lang="de-DE" sz="2400" b="1" dirty="0" err="1" smtClean="0"/>
              <a:t>activity</a:t>
            </a:r>
            <a:r>
              <a:rPr lang="de-DE" sz="2400" b="1" dirty="0" smtClean="0"/>
              <a:t> </a:t>
            </a:r>
            <a:r>
              <a:rPr lang="de-DE" sz="2400" b="1" dirty="0" err="1" smtClean="0"/>
              <a:t>overview</a:t>
            </a:r>
            <a:endParaRPr lang="de-DE" sz="2400" b="1" dirty="0"/>
          </a:p>
        </p:txBody>
      </p:sp>
    </p:spTree>
    <p:extLst>
      <p:ext uri="{BB962C8B-B14F-4D97-AF65-F5344CB8AC3E}">
        <p14:creationId xmlns:p14="http://schemas.microsoft.com/office/powerpoint/2010/main" val="2821741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000" b="1" dirty="0" smtClean="0"/>
              <a:t>Project activity visualized</a:t>
            </a:r>
            <a:endParaRPr lang="de-DE" sz="2000" b="1" dirty="0"/>
          </a:p>
        </p:txBody>
      </p:sp>
      <p:sp>
        <p:nvSpPr>
          <p:cNvPr id="3" name="Untertitel 2"/>
          <p:cNvSpPr>
            <a:spLocks noGrp="1"/>
          </p:cNvSpPr>
          <p:nvPr>
            <p:ph type="subTitle" idx="1"/>
          </p:nvPr>
        </p:nvSpPr>
        <p:spPr>
          <a:xfrm>
            <a:off x="323528" y="5805264"/>
            <a:ext cx="8496944" cy="360040"/>
          </a:xfrm>
        </p:spPr>
        <p:txBody>
          <a:bodyPr>
            <a:normAutofit fontScale="70000" lnSpcReduction="20000"/>
          </a:bodyPr>
          <a:lstStyle/>
          <a:p>
            <a:endParaRPr lang="de-DE"/>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980727"/>
            <a:ext cx="7621736" cy="5357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7327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691680" y="1052736"/>
            <a:ext cx="4032448" cy="1800200"/>
          </a:xfrm>
        </p:spPr>
        <p:txBody>
          <a:bodyPr>
            <a:normAutofit/>
          </a:bodyPr>
          <a:lstStyle/>
          <a:p>
            <a:pPr marL="285750" indent="-285750" algn="l">
              <a:spcAft>
                <a:spcPts val="600"/>
              </a:spcAft>
              <a:buBlip>
                <a:blip r:embed="rId3"/>
              </a:buBlip>
            </a:pPr>
            <a:r>
              <a:rPr lang="en-US" sz="1800" dirty="0" smtClean="0"/>
              <a:t>Long-term </a:t>
            </a:r>
            <a:r>
              <a:rPr lang="en-US" sz="1800" dirty="0"/>
              <a:t>employment </a:t>
            </a:r>
            <a:r>
              <a:rPr lang="en-US" sz="1800" dirty="0" smtClean="0"/>
              <a:t>in </a:t>
            </a:r>
            <a:r>
              <a:rPr lang="en-US" sz="1800" dirty="0"/>
              <a:t>rural </a:t>
            </a:r>
            <a:r>
              <a:rPr lang="en-US" sz="1800" dirty="0" smtClean="0"/>
              <a:t>northern </a:t>
            </a:r>
            <a:r>
              <a:rPr lang="en-US" sz="1800" dirty="0"/>
              <a:t>Costa </a:t>
            </a:r>
            <a:r>
              <a:rPr lang="en-US" sz="1800" dirty="0" smtClean="0"/>
              <a:t>Rica</a:t>
            </a:r>
          </a:p>
          <a:p>
            <a:pPr marL="742950" lvl="1" indent="-285750" algn="l">
              <a:spcAft>
                <a:spcPts val="600"/>
              </a:spcAft>
              <a:buBlip>
                <a:blip r:embed="rId3"/>
              </a:buBlip>
            </a:pPr>
            <a:r>
              <a:rPr lang="en-US" sz="1600" dirty="0">
                <a:latin typeface="HelveticaNeueLT Com 55 Roman" panose="020B0604020202020204" pitchFamily="34" charset="0"/>
              </a:rPr>
              <a:t>whole project network = 94 jobs</a:t>
            </a:r>
          </a:p>
          <a:p>
            <a:pPr marL="742950" lvl="1" indent="-285750" algn="l">
              <a:spcAft>
                <a:spcPts val="600"/>
              </a:spcAft>
              <a:buBlip>
                <a:blip r:embed="rId3"/>
              </a:buBlip>
            </a:pPr>
            <a:r>
              <a:rPr lang="de-DE" sz="1600" dirty="0">
                <a:latin typeface="HelveticaNeueLT Com 55 Roman" panose="020B0604020202020204" pitchFamily="34" charset="0"/>
              </a:rPr>
              <a:t>Training &amp; </a:t>
            </a:r>
            <a:r>
              <a:rPr lang="de-DE" sz="1600" dirty="0" err="1">
                <a:latin typeface="HelveticaNeueLT Com 55 Roman" panose="020B0604020202020204" pitchFamily="34" charset="0"/>
              </a:rPr>
              <a:t>capacity</a:t>
            </a:r>
            <a:r>
              <a:rPr lang="de-DE" sz="1600" dirty="0">
                <a:latin typeface="HelveticaNeueLT Com 55 Roman" panose="020B0604020202020204" pitchFamily="34" charset="0"/>
              </a:rPr>
              <a:t>, fair </a:t>
            </a:r>
            <a:r>
              <a:rPr lang="de-DE" sz="1600" dirty="0" err="1">
                <a:latin typeface="HelveticaNeueLT Com 55 Roman" panose="020B0604020202020204" pitchFamily="34" charset="0"/>
              </a:rPr>
              <a:t>wages</a:t>
            </a:r>
            <a:endParaRPr lang="en-US" sz="1600" dirty="0">
              <a:latin typeface="HelveticaNeueLT Com 55 Roman" panose="020B0604020202020204" pitchFamily="34" charset="0"/>
            </a:endParaRPr>
          </a:p>
          <a:p>
            <a:pPr marL="742950" lvl="1" indent="-285750" algn="l">
              <a:spcAft>
                <a:spcPts val="600"/>
              </a:spcAft>
              <a:buBlip>
                <a:blip r:embed="rId3"/>
              </a:buBlip>
            </a:pPr>
            <a:endParaRPr lang="en-US" sz="1600" dirty="0" smtClean="0"/>
          </a:p>
          <a:p>
            <a:pPr algn="l">
              <a:spcAft>
                <a:spcPts val="600"/>
              </a:spcAft>
            </a:pPr>
            <a:endParaRPr lang="de-DE" sz="2000" b="1" dirty="0" smtClean="0"/>
          </a:p>
          <a:p>
            <a:pPr algn="l">
              <a:spcAft>
                <a:spcPts val="600"/>
              </a:spcAft>
            </a:pPr>
            <a:endParaRPr lang="de-DE" sz="2000" b="1" dirty="0" smtClean="0"/>
          </a:p>
          <a:p>
            <a:pPr algn="l">
              <a:spcAft>
                <a:spcPts val="600"/>
              </a:spcAft>
            </a:pPr>
            <a:endParaRPr lang="de-DE" sz="2000" b="1" dirty="0" smtClean="0"/>
          </a:p>
          <a:p>
            <a:pPr algn="l">
              <a:spcAft>
                <a:spcPts val="600"/>
              </a:spcAft>
            </a:pPr>
            <a:endParaRPr lang="de-DE" sz="2000" b="1" dirty="0" smtClean="0"/>
          </a:p>
        </p:txBody>
      </p:sp>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de-DE" sz="2400" b="1" dirty="0"/>
              <a:t>SDGs </a:t>
            </a:r>
            <a:r>
              <a:rPr lang="de-DE" sz="2400" b="1" dirty="0" smtClean="0"/>
              <a:t>Impacts </a:t>
            </a:r>
            <a:r>
              <a:rPr lang="de-DE" sz="2400" b="1" dirty="0" err="1"/>
              <a:t>delivered</a:t>
            </a:r>
            <a:endParaRPr lang="de-DE" sz="2400" b="1" dirty="0"/>
          </a:p>
        </p:txBody>
      </p:sp>
      <p:pic>
        <p:nvPicPr>
          <p:cNvPr id="2050" name="Picture 2" descr="Q:\Querdenker GmbH\Marketing &amp; Sales Dept\Logos &amp; CIs &amp; Fonts\Sonstige Logos\SDGs Logos\E SDG Web Files without UN Emblem\E SDG Icons Square\E_SDG goals_icons-individual-rgb-0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398" y="1109616"/>
            <a:ext cx="1296000" cy="1296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Q:\Querdenker GmbH\Marketing &amp; Sales Dept\Logos &amp; CIs &amp; Fonts\Sonstige Logos\SDGs Logos\E SDG Web Files without UN Emblem\E SDG Icons Square\E_SDG goals_icons-individual-rgb-1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030" y="3429144"/>
            <a:ext cx="1296000" cy="1296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1076248"/>
            <a:ext cx="3049522" cy="2031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Untertitel 2"/>
          <p:cNvSpPr txBox="1">
            <a:spLocks/>
          </p:cNvSpPr>
          <p:nvPr/>
        </p:nvSpPr>
        <p:spPr>
          <a:xfrm>
            <a:off x="1690260" y="3284984"/>
            <a:ext cx="4752528" cy="271568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85750" indent="-285750" algn="l">
              <a:spcAft>
                <a:spcPts val="600"/>
              </a:spcAft>
              <a:buFont typeface="Arial" panose="020B0604020202020204" pitchFamily="34" charset="0"/>
              <a:buBlip>
                <a:blip r:embed="rId3"/>
              </a:buBlip>
            </a:pPr>
            <a:r>
              <a:rPr lang="en-US" sz="1800" dirty="0" smtClean="0"/>
              <a:t>Mitigation: tropical trees as CO</a:t>
            </a:r>
            <a:r>
              <a:rPr lang="en-US" sz="1800" baseline="-25000" dirty="0" smtClean="0"/>
              <a:t>2</a:t>
            </a:r>
            <a:r>
              <a:rPr lang="en-US" sz="1800" dirty="0" smtClean="0"/>
              <a:t> sinks</a:t>
            </a:r>
          </a:p>
          <a:p>
            <a:pPr marL="742950" lvl="1" indent="-285750" algn="l">
              <a:spcAft>
                <a:spcPts val="600"/>
              </a:spcAft>
              <a:buFont typeface="Arial" panose="020B0604020202020204" pitchFamily="34" charset="0"/>
              <a:buBlip>
                <a:blip r:embed="rId3"/>
              </a:buBlip>
            </a:pPr>
            <a:r>
              <a:rPr lang="de-DE" sz="1600" dirty="0">
                <a:latin typeface="HelveticaNeueLT Com 55 Roman" panose="020B0604020202020204" pitchFamily="34" charset="0"/>
              </a:rPr>
              <a:t>~ 130.000 VERs</a:t>
            </a:r>
          </a:p>
          <a:p>
            <a:pPr lvl="1" algn="l">
              <a:spcAft>
                <a:spcPts val="600"/>
              </a:spcAft>
            </a:pPr>
            <a:endParaRPr lang="en-US" sz="2000" dirty="0" smtClean="0"/>
          </a:p>
          <a:p>
            <a:pPr marL="285750" indent="-285750" algn="l">
              <a:spcAft>
                <a:spcPts val="600"/>
              </a:spcAft>
              <a:buFont typeface="Arial" panose="020B0604020202020204" pitchFamily="34" charset="0"/>
              <a:buBlip>
                <a:blip r:embed="rId3"/>
              </a:buBlip>
            </a:pPr>
            <a:r>
              <a:rPr lang="en-US" sz="1800" dirty="0" smtClean="0"/>
              <a:t>Mitigation: mixed plantations foster the nutrient turnover which enhances the capacity of the soil to store greenhouse gases</a:t>
            </a:r>
          </a:p>
        </p:txBody>
      </p:sp>
      <p:pic>
        <p:nvPicPr>
          <p:cNvPr id="5"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9607"/>
          <a:stretch/>
        </p:blipFill>
        <p:spPr bwMode="auto">
          <a:xfrm>
            <a:off x="6655242" y="3573015"/>
            <a:ext cx="2400072" cy="255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3131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691680" y="1196752"/>
            <a:ext cx="7200800" cy="4968552"/>
          </a:xfrm>
        </p:spPr>
        <p:txBody>
          <a:bodyPr>
            <a:normAutofit/>
          </a:bodyPr>
          <a:lstStyle/>
          <a:p>
            <a:pPr marL="285750" indent="-285750" algn="l">
              <a:spcAft>
                <a:spcPts val="600"/>
              </a:spcAft>
              <a:buBlip>
                <a:blip r:embed="rId3"/>
              </a:buBlip>
            </a:pPr>
            <a:r>
              <a:rPr lang="de-DE" sz="1800" dirty="0"/>
              <a:t>Progress </a:t>
            </a:r>
            <a:r>
              <a:rPr lang="de-DE" sz="1800" dirty="0" err="1"/>
              <a:t>towards</a:t>
            </a:r>
            <a:r>
              <a:rPr lang="de-DE" sz="1800" dirty="0"/>
              <a:t> </a:t>
            </a:r>
            <a:r>
              <a:rPr lang="de-DE" sz="1800" dirty="0" err="1"/>
              <a:t>sustainable</a:t>
            </a:r>
            <a:r>
              <a:rPr lang="de-DE" sz="1800" dirty="0"/>
              <a:t> </a:t>
            </a:r>
            <a:r>
              <a:rPr lang="de-DE" sz="1800" dirty="0" err="1"/>
              <a:t>long</a:t>
            </a:r>
            <a:r>
              <a:rPr lang="de-DE" sz="1800" dirty="0"/>
              <a:t>-term </a:t>
            </a:r>
            <a:r>
              <a:rPr lang="de-DE" sz="1800" dirty="0" err="1"/>
              <a:t>forest</a:t>
            </a:r>
            <a:r>
              <a:rPr lang="de-DE" sz="1800" dirty="0"/>
              <a:t> </a:t>
            </a:r>
            <a:r>
              <a:rPr lang="de-DE" sz="1800" dirty="0" err="1"/>
              <a:t>management</a:t>
            </a:r>
            <a:endParaRPr lang="de-DE" sz="1800" dirty="0"/>
          </a:p>
          <a:p>
            <a:pPr marL="742950" lvl="1" indent="-285750" algn="l">
              <a:spcAft>
                <a:spcPts val="600"/>
              </a:spcAft>
              <a:buBlip>
                <a:blip r:embed="rId3"/>
              </a:buBlip>
            </a:pPr>
            <a:r>
              <a:rPr lang="en-US" sz="1600" dirty="0">
                <a:latin typeface="HelveticaNeueLT Com 55 Roman" panose="020B0604020202020204" pitchFamily="34" charset="0"/>
              </a:rPr>
              <a:t>mixed-species plantations &amp; uneven-age forest system</a:t>
            </a:r>
            <a:endParaRPr lang="de-DE" sz="1600" dirty="0">
              <a:latin typeface="HelveticaNeueLT Com 55 Roman" panose="020B0604020202020204" pitchFamily="34" charset="0"/>
            </a:endParaRPr>
          </a:p>
          <a:p>
            <a:pPr marL="285750" indent="-285750" algn="l">
              <a:spcAft>
                <a:spcPts val="600"/>
              </a:spcAft>
              <a:buBlip>
                <a:blip r:embed="rId3"/>
              </a:buBlip>
            </a:pPr>
            <a:endParaRPr lang="en-US" sz="1800" dirty="0" smtClean="0"/>
          </a:p>
          <a:p>
            <a:pPr marL="285750" indent="-285750" algn="l">
              <a:spcAft>
                <a:spcPts val="600"/>
              </a:spcAft>
              <a:buBlip>
                <a:blip r:embed="rId3"/>
              </a:buBlip>
            </a:pPr>
            <a:r>
              <a:rPr lang="en-US" sz="1800" dirty="0" smtClean="0"/>
              <a:t>25</a:t>
            </a:r>
            <a:r>
              <a:rPr lang="en-US" sz="1800" dirty="0"/>
              <a:t>% </a:t>
            </a:r>
            <a:r>
              <a:rPr lang="en-US" sz="1800" dirty="0" smtClean="0"/>
              <a:t>(~ 284 ha) project area are nature reserves: </a:t>
            </a:r>
          </a:p>
          <a:p>
            <a:pPr marL="742950" lvl="1" indent="-285750" algn="l">
              <a:spcAft>
                <a:spcPts val="600"/>
              </a:spcAft>
              <a:buBlip>
                <a:blip r:embed="rId3"/>
              </a:buBlip>
            </a:pPr>
            <a:r>
              <a:rPr lang="en-US" sz="1600" dirty="0">
                <a:latin typeface="HelveticaNeueLT Com 55 Roman" panose="020B0604020202020204" pitchFamily="34" charset="0"/>
              </a:rPr>
              <a:t>remnant forests &amp; wetlands as natural habitats and biological corridors </a:t>
            </a:r>
          </a:p>
          <a:p>
            <a:pPr lvl="1" algn="l">
              <a:spcAft>
                <a:spcPts val="600"/>
              </a:spcAft>
            </a:pPr>
            <a:endParaRPr lang="en-US" sz="1600" dirty="0" smtClean="0"/>
          </a:p>
          <a:p>
            <a:pPr marL="285750" indent="-285750" algn="l">
              <a:spcAft>
                <a:spcPts val="600"/>
              </a:spcAft>
              <a:buBlip>
                <a:blip r:embed="rId3"/>
              </a:buBlip>
            </a:pPr>
            <a:r>
              <a:rPr lang="de-DE" sz="1800" dirty="0"/>
              <a:t>Mixed-</a:t>
            </a:r>
            <a:r>
              <a:rPr lang="de-DE" sz="1800" dirty="0" err="1"/>
              <a:t>plantations</a:t>
            </a:r>
            <a:r>
              <a:rPr lang="de-DE" sz="1800" dirty="0"/>
              <a:t> </a:t>
            </a:r>
            <a:r>
              <a:rPr lang="de-DE" sz="1800" dirty="0" err="1"/>
              <a:t>with</a:t>
            </a:r>
            <a:r>
              <a:rPr lang="de-DE" sz="1800" dirty="0"/>
              <a:t> native </a:t>
            </a:r>
            <a:r>
              <a:rPr lang="de-DE" sz="1800" dirty="0" err="1"/>
              <a:t>tree</a:t>
            </a:r>
            <a:r>
              <a:rPr lang="de-DE" sz="1800" dirty="0"/>
              <a:t> </a:t>
            </a:r>
            <a:r>
              <a:rPr lang="de-DE" sz="1800" dirty="0" err="1"/>
              <a:t>species</a:t>
            </a:r>
            <a:r>
              <a:rPr lang="de-DE" sz="1800" dirty="0"/>
              <a:t> </a:t>
            </a:r>
            <a:r>
              <a:rPr lang="de-DE" sz="1800" dirty="0" err="1"/>
              <a:t>serve</a:t>
            </a:r>
            <a:r>
              <a:rPr lang="de-DE" sz="1800" dirty="0"/>
              <a:t> </a:t>
            </a:r>
            <a:r>
              <a:rPr lang="de-DE" sz="1800" dirty="0" err="1"/>
              <a:t>as</a:t>
            </a:r>
            <a:r>
              <a:rPr lang="de-DE" sz="1800" dirty="0"/>
              <a:t> </a:t>
            </a:r>
            <a:r>
              <a:rPr lang="de-DE" sz="1800" dirty="0" err="1"/>
              <a:t>buffer</a:t>
            </a:r>
            <a:r>
              <a:rPr lang="de-DE" sz="1800" dirty="0"/>
              <a:t> </a:t>
            </a:r>
            <a:r>
              <a:rPr lang="de-DE" sz="1800" dirty="0" err="1"/>
              <a:t>zones</a:t>
            </a:r>
            <a:r>
              <a:rPr lang="de-DE" sz="1800" dirty="0"/>
              <a:t>:</a:t>
            </a:r>
          </a:p>
          <a:p>
            <a:pPr marL="742950" lvl="1" indent="-285750" algn="l">
              <a:spcAft>
                <a:spcPts val="600"/>
              </a:spcAft>
              <a:buBlip>
                <a:blip r:embed="rId3"/>
              </a:buBlip>
            </a:pPr>
            <a:r>
              <a:rPr lang="en-US" sz="1600" dirty="0">
                <a:latin typeface="HelveticaNeueLT Com 55 Roman" panose="020B0604020202020204" pitchFamily="34" charset="0"/>
              </a:rPr>
              <a:t>The Baird’s Tapir, Jaguar and the Great Green </a:t>
            </a:r>
            <a:r>
              <a:rPr lang="en-US" sz="1600" dirty="0" smtClean="0">
                <a:latin typeface="HelveticaNeueLT Com 55 Roman" panose="020B0604020202020204" pitchFamily="34" charset="0"/>
              </a:rPr>
              <a:t>Macaw: “</a:t>
            </a:r>
            <a:r>
              <a:rPr lang="en-US" sz="1600" dirty="0">
                <a:latin typeface="HelveticaNeueLT Com 55 Roman" panose="020B0604020202020204" pitchFamily="34" charset="0"/>
              </a:rPr>
              <a:t>IUCN Red List of Threatened Species”, </a:t>
            </a:r>
            <a:r>
              <a:rPr lang="en-US" sz="1600" dirty="0" smtClean="0">
                <a:latin typeface="HelveticaNeueLT Com 55 Roman" panose="020B0604020202020204" pitchFamily="34" charset="0"/>
              </a:rPr>
              <a:t>already </a:t>
            </a:r>
            <a:r>
              <a:rPr lang="en-US" sz="1600" dirty="0">
                <a:latin typeface="HelveticaNeueLT Com 55 Roman" panose="020B0604020202020204" pitchFamily="34" charset="0"/>
              </a:rPr>
              <a:t>been sighted within our project area  </a:t>
            </a:r>
          </a:p>
          <a:p>
            <a:pPr lvl="1" algn="l">
              <a:spcAft>
                <a:spcPts val="600"/>
              </a:spcAft>
            </a:pPr>
            <a:endParaRPr lang="en-US" sz="1600" dirty="0"/>
          </a:p>
          <a:p>
            <a:pPr marL="285750" indent="-285750" algn="l">
              <a:spcAft>
                <a:spcPts val="600"/>
              </a:spcAft>
              <a:buBlip>
                <a:blip r:embed="rId3"/>
              </a:buBlip>
            </a:pPr>
            <a:r>
              <a:rPr lang="en-US" sz="1800" dirty="0"/>
              <a:t>Biodiversity monitoring of amphibians and reptiles </a:t>
            </a:r>
          </a:p>
          <a:p>
            <a:pPr marL="742950" lvl="1" indent="-285750" algn="l">
              <a:spcAft>
                <a:spcPts val="600"/>
              </a:spcAft>
              <a:buBlip>
                <a:blip r:embed="rId3"/>
              </a:buBlip>
            </a:pPr>
            <a:r>
              <a:rPr lang="en-US" sz="1600" dirty="0">
                <a:latin typeface="HelveticaNeueLT Com 55 Roman" panose="020B0604020202020204" pitchFamily="34" charset="0"/>
              </a:rPr>
              <a:t>Since 2009, the amount of species grew from 20 to 89</a:t>
            </a:r>
            <a:endParaRPr lang="de-DE" sz="1600" dirty="0">
              <a:latin typeface="HelveticaNeueLT Com 55 Roman" panose="020B0604020202020204" pitchFamily="34" charset="0"/>
            </a:endParaRPr>
          </a:p>
        </p:txBody>
      </p:sp>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de-DE" sz="2400" b="1" dirty="0"/>
              <a:t>SDGs </a:t>
            </a:r>
            <a:r>
              <a:rPr lang="de-DE" sz="2400" b="1" dirty="0" smtClean="0"/>
              <a:t>Impacts </a:t>
            </a:r>
            <a:r>
              <a:rPr lang="de-DE" sz="2400" b="1" dirty="0" err="1"/>
              <a:t>delivered</a:t>
            </a:r>
            <a:endParaRPr lang="de-DE" sz="2400" b="1" dirty="0"/>
          </a:p>
        </p:txBody>
      </p:sp>
      <p:pic>
        <p:nvPicPr>
          <p:cNvPr id="3074" name="Picture 2" descr="Q:\Querdenker GmbH\Marketing &amp; Sales Dept\Logos &amp; CIs &amp; Fonts\Sonstige Logos\SDGs Logos\E SDG Web Files without UN Emblem\E SDG Icons Square\E_SDG goals_icons-individual-rgb-1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268760"/>
            <a:ext cx="1296000" cy="12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8346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251520" y="1052736"/>
            <a:ext cx="8640960" cy="5184432"/>
          </a:xfrm>
        </p:spPr>
        <p:txBody>
          <a:bodyPr>
            <a:normAutofit fontScale="92500" lnSpcReduction="10000"/>
          </a:bodyPr>
          <a:lstStyle/>
          <a:p>
            <a:pPr algn="l">
              <a:spcAft>
                <a:spcPts val="600"/>
              </a:spcAft>
            </a:pPr>
            <a:r>
              <a:rPr lang="en-US" sz="1900" dirty="0"/>
              <a:t>Citizen/community Financing for forest landscape restoration</a:t>
            </a:r>
          </a:p>
          <a:p>
            <a:pPr marL="285750" indent="-285750" algn="l">
              <a:spcAft>
                <a:spcPts val="600"/>
              </a:spcAft>
              <a:buBlip>
                <a:blip r:embed="rId3"/>
              </a:buBlip>
            </a:pPr>
            <a:r>
              <a:rPr lang="en-US" sz="1800" dirty="0" smtClean="0"/>
              <a:t>Enabling </a:t>
            </a:r>
            <a:r>
              <a:rPr lang="en-US" sz="1800" b="1" dirty="0" smtClean="0"/>
              <a:t>private </a:t>
            </a:r>
            <a:r>
              <a:rPr lang="en-US" sz="1800" b="1" dirty="0"/>
              <a:t>small scale investors </a:t>
            </a:r>
            <a:r>
              <a:rPr lang="en-US" sz="1800" b="1" dirty="0" smtClean="0"/>
              <a:t>to participate</a:t>
            </a:r>
            <a:r>
              <a:rPr lang="en-US" sz="1800" dirty="0" smtClean="0"/>
              <a:t> in long term ecologically </a:t>
            </a:r>
            <a:r>
              <a:rPr lang="en-US" sz="1800" dirty="0"/>
              <a:t>sound forestry + active climate change </a:t>
            </a:r>
            <a:r>
              <a:rPr lang="en-US" sz="1800" dirty="0" smtClean="0"/>
              <a:t>mitigation</a:t>
            </a:r>
          </a:p>
          <a:p>
            <a:pPr marL="285750" indent="-285750" algn="l">
              <a:spcAft>
                <a:spcPts val="600"/>
              </a:spcAft>
              <a:buBlip>
                <a:blip r:embed="rId3"/>
              </a:buBlip>
            </a:pPr>
            <a:r>
              <a:rPr lang="en-US" sz="1800" dirty="0" smtClean="0"/>
              <a:t>Returns from </a:t>
            </a:r>
            <a:r>
              <a:rPr lang="en-US" sz="1800" b="1" dirty="0" smtClean="0"/>
              <a:t>selective harvesting </a:t>
            </a:r>
            <a:r>
              <a:rPr lang="en-US" sz="1800" dirty="0" smtClean="0"/>
              <a:t>and sales of carbon certificates</a:t>
            </a:r>
            <a:endParaRPr lang="en-US" sz="1800" dirty="0"/>
          </a:p>
          <a:p>
            <a:pPr algn="l">
              <a:spcAft>
                <a:spcPts val="600"/>
              </a:spcAft>
            </a:pPr>
            <a:r>
              <a:rPr lang="en-US" sz="1900" dirty="0"/>
              <a:t>Pioneering reforestation model</a:t>
            </a:r>
          </a:p>
          <a:p>
            <a:pPr marL="285750" indent="-285750" algn="l">
              <a:spcAft>
                <a:spcPts val="600"/>
              </a:spcAft>
              <a:buBlip>
                <a:blip r:embed="rId3"/>
              </a:buBlip>
            </a:pPr>
            <a:r>
              <a:rPr lang="en-US" sz="1800" dirty="0"/>
              <a:t>T</a:t>
            </a:r>
            <a:r>
              <a:rPr lang="en-US" sz="1800" dirty="0" smtClean="0"/>
              <a:t>ropical </a:t>
            </a:r>
            <a:r>
              <a:rPr lang="en-US" sz="1800" b="1" dirty="0"/>
              <a:t>native species &amp; mixed planting </a:t>
            </a:r>
            <a:r>
              <a:rPr lang="en-US" sz="1800" dirty="0"/>
              <a:t>design imitating the natural succession of a </a:t>
            </a:r>
            <a:r>
              <a:rPr lang="en-US" sz="1800" dirty="0" smtClean="0"/>
              <a:t>forest</a:t>
            </a:r>
            <a:endParaRPr lang="en-US" sz="1800" dirty="0"/>
          </a:p>
          <a:p>
            <a:pPr marL="285750" indent="-285750" algn="l">
              <a:spcAft>
                <a:spcPts val="600"/>
              </a:spcAft>
              <a:buBlip>
                <a:blip r:embed="rId3"/>
              </a:buBlip>
            </a:pPr>
            <a:r>
              <a:rPr lang="en-US" sz="1800" b="1" dirty="0"/>
              <a:t>O</a:t>
            </a:r>
            <a:r>
              <a:rPr lang="en-US" sz="1800" b="1" dirty="0" smtClean="0"/>
              <a:t>ptimal </a:t>
            </a:r>
            <a:r>
              <a:rPr lang="en-US" sz="1800" b="1" dirty="0"/>
              <a:t>rotation </a:t>
            </a:r>
            <a:r>
              <a:rPr lang="en-US" sz="1800" b="1" dirty="0" smtClean="0"/>
              <a:t>lengths </a:t>
            </a:r>
            <a:r>
              <a:rPr lang="en-US" sz="1800" dirty="0" smtClean="0"/>
              <a:t>increase economic benefits + optimize storage </a:t>
            </a:r>
            <a:r>
              <a:rPr lang="en-US" sz="1800" dirty="0"/>
              <a:t>potential in wood and </a:t>
            </a:r>
            <a:r>
              <a:rPr lang="en-US" sz="1800" dirty="0" smtClean="0"/>
              <a:t>soil</a:t>
            </a:r>
          </a:p>
          <a:p>
            <a:pPr marL="285750" indent="-285750" algn="l">
              <a:spcAft>
                <a:spcPts val="600"/>
              </a:spcAft>
              <a:buBlip>
                <a:blip r:embed="rId3"/>
              </a:buBlip>
            </a:pPr>
            <a:r>
              <a:rPr lang="en-US" sz="1800" b="1" dirty="0" smtClean="0"/>
              <a:t>Species diversification &amp; continuous harvesting </a:t>
            </a:r>
            <a:r>
              <a:rPr lang="en-US" sz="1800" dirty="0" smtClean="0"/>
              <a:t>outperform monoculture + exotic species plantations by minimizing economic risk and foster biodiversity</a:t>
            </a:r>
          </a:p>
          <a:p>
            <a:pPr algn="l">
              <a:spcAft>
                <a:spcPts val="600"/>
              </a:spcAft>
            </a:pPr>
            <a:r>
              <a:rPr lang="en-US" sz="1900" dirty="0"/>
              <a:t>Carbon market</a:t>
            </a:r>
          </a:p>
          <a:p>
            <a:pPr marL="285750" indent="-285750" algn="l">
              <a:spcAft>
                <a:spcPts val="600"/>
              </a:spcAft>
              <a:buBlip>
                <a:blip r:embed="rId3"/>
              </a:buBlip>
            </a:pPr>
            <a:r>
              <a:rPr lang="en-US" sz="1800" dirty="0"/>
              <a:t>V</a:t>
            </a:r>
            <a:r>
              <a:rPr lang="en-US" sz="1800" dirty="0" smtClean="0"/>
              <a:t>oluntary </a:t>
            </a:r>
            <a:r>
              <a:rPr lang="en-US" sz="1800" dirty="0"/>
              <a:t>carbon </a:t>
            </a:r>
            <a:r>
              <a:rPr lang="en-US" sz="1800" dirty="0" smtClean="0"/>
              <a:t>markets enable </a:t>
            </a:r>
            <a:r>
              <a:rPr lang="en-US" sz="1800" b="1" dirty="0" smtClean="0"/>
              <a:t>additional returns for the project</a:t>
            </a:r>
            <a:r>
              <a:rPr lang="en-US" sz="1800" dirty="0" smtClean="0"/>
              <a:t> </a:t>
            </a:r>
          </a:p>
          <a:p>
            <a:pPr marL="285750" indent="-285750" algn="l">
              <a:spcAft>
                <a:spcPts val="600"/>
              </a:spcAft>
              <a:buBlip>
                <a:blip r:embed="rId3"/>
              </a:buBlip>
            </a:pPr>
            <a:r>
              <a:rPr lang="en-US" sz="1800" dirty="0" smtClean="0"/>
              <a:t>Young tropical forestry stands have a </a:t>
            </a:r>
            <a:r>
              <a:rPr lang="en-US" sz="1800" b="1" dirty="0" smtClean="0"/>
              <a:t>high carbon </a:t>
            </a:r>
            <a:r>
              <a:rPr lang="en-US" sz="1800" b="1" dirty="0"/>
              <a:t>sink capacity </a:t>
            </a:r>
            <a:endParaRPr lang="en-US" sz="1800" b="1" dirty="0" smtClean="0"/>
          </a:p>
          <a:p>
            <a:pPr marL="285750" indent="-285750" algn="l">
              <a:spcAft>
                <a:spcPts val="600"/>
              </a:spcAft>
              <a:buBlip>
                <a:blip r:embed="rId3"/>
              </a:buBlip>
            </a:pPr>
            <a:r>
              <a:rPr lang="en-US" sz="1800" dirty="0" smtClean="0"/>
              <a:t>Long-lasting wood </a:t>
            </a:r>
            <a:r>
              <a:rPr lang="en-US" sz="1800" dirty="0"/>
              <a:t>products </a:t>
            </a:r>
            <a:r>
              <a:rPr lang="en-US" sz="1800" dirty="0" smtClean="0"/>
              <a:t>are a </a:t>
            </a:r>
            <a:r>
              <a:rPr lang="en-US" sz="1800" b="1" dirty="0" smtClean="0"/>
              <a:t>sustainable storage option</a:t>
            </a:r>
            <a:endParaRPr lang="de-DE" sz="1800" b="1" dirty="0"/>
          </a:p>
        </p:txBody>
      </p:sp>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000" b="1" dirty="0"/>
              <a:t>How is your project innovative?</a:t>
            </a:r>
            <a:endParaRPr lang="de-DE" sz="2000" b="1" dirty="0"/>
          </a:p>
        </p:txBody>
      </p:sp>
    </p:spTree>
    <p:extLst>
      <p:ext uri="{BB962C8B-B14F-4D97-AF65-F5344CB8AC3E}">
        <p14:creationId xmlns:p14="http://schemas.microsoft.com/office/powerpoint/2010/main" val="22691740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000" b="1" dirty="0" err="1" smtClean="0"/>
              <a:t>Visualise</a:t>
            </a:r>
            <a:r>
              <a:rPr lang="en-US" sz="2000" b="1" dirty="0" smtClean="0"/>
              <a:t> your impact</a:t>
            </a:r>
            <a:endParaRPr lang="de-DE" sz="2000" b="1" dirty="0"/>
          </a:p>
        </p:txBody>
      </p:sp>
      <p:sp>
        <p:nvSpPr>
          <p:cNvPr id="2" name="Untertitel 1"/>
          <p:cNvSpPr>
            <a:spLocks noGrp="1"/>
          </p:cNvSpPr>
          <p:nvPr>
            <p:ph type="subTitle" idx="1"/>
          </p:nvPr>
        </p:nvSpPr>
        <p:spPr>
          <a:xfrm>
            <a:off x="323528" y="980728"/>
            <a:ext cx="8496944" cy="3456384"/>
          </a:xfrm>
        </p:spPr>
        <p:txBody>
          <a:bodyPr/>
          <a:lstStyle/>
          <a:p>
            <a:r>
              <a:rPr lang="de-DE" dirty="0" smtClean="0"/>
              <a:t>Mixed </a:t>
            </a:r>
            <a:r>
              <a:rPr lang="de-DE" dirty="0" err="1" smtClean="0"/>
              <a:t>forest</a:t>
            </a:r>
            <a:r>
              <a:rPr lang="de-DE" dirty="0" smtClean="0"/>
              <a:t> (</a:t>
            </a:r>
            <a:r>
              <a:rPr lang="de-DE" dirty="0" err="1" smtClean="0"/>
              <a:t>left</a:t>
            </a:r>
            <a:r>
              <a:rPr lang="de-DE" dirty="0" smtClean="0"/>
              <a:t>) </a:t>
            </a:r>
            <a:r>
              <a:rPr lang="de-DE" dirty="0" err="1" smtClean="0"/>
              <a:t>and</a:t>
            </a:r>
            <a:r>
              <a:rPr lang="de-DE" dirty="0" smtClean="0"/>
              <a:t> </a:t>
            </a:r>
            <a:r>
              <a:rPr lang="de-DE" dirty="0" err="1" smtClean="0"/>
              <a:t>agroforestry</a:t>
            </a:r>
            <a:r>
              <a:rPr lang="de-DE" dirty="0" smtClean="0"/>
              <a:t> (</a:t>
            </a:r>
            <a:r>
              <a:rPr lang="de-DE" dirty="0" err="1" smtClean="0"/>
              <a:t>right</a:t>
            </a:r>
            <a:r>
              <a:rPr lang="de-DE" dirty="0" smtClean="0"/>
              <a:t>)</a:t>
            </a:r>
            <a:endParaRPr lang="de-DE" dirty="0"/>
          </a:p>
        </p:txBody>
      </p:sp>
      <p:sp>
        <p:nvSpPr>
          <p:cNvPr id="9" name="Untertitel 2"/>
          <p:cNvSpPr txBox="1">
            <a:spLocks/>
          </p:cNvSpPr>
          <p:nvPr/>
        </p:nvSpPr>
        <p:spPr>
          <a:xfrm>
            <a:off x="355373" y="5445224"/>
            <a:ext cx="8568952" cy="115212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400" dirty="0" smtClean="0">
                <a:solidFill>
                  <a:schemeClr val="accent3">
                    <a:lumMod val="50000"/>
                  </a:schemeClr>
                </a:solidFill>
              </a:rPr>
              <a:t>For more information, contact us at the break </a:t>
            </a:r>
          </a:p>
          <a:p>
            <a:r>
              <a:rPr lang="en-US" sz="2400" dirty="0" smtClean="0">
                <a:solidFill>
                  <a:schemeClr val="accent3">
                    <a:lumMod val="50000"/>
                  </a:schemeClr>
                </a:solidFill>
              </a:rPr>
              <a:t>www.futuroverde.de</a:t>
            </a:r>
            <a:endParaRPr lang="de-DE" sz="2400" dirty="0">
              <a:solidFill>
                <a:schemeClr val="accent3">
                  <a:lumMod val="50000"/>
                </a:schemeClr>
              </a:solidFill>
            </a:endParaRPr>
          </a:p>
        </p:txBody>
      </p:sp>
      <p:pic>
        <p:nvPicPr>
          <p:cNvPr id="10" name="Imagen 5">
            <a:extLst>
              <a:ext uri="{FF2B5EF4-FFF2-40B4-BE49-F238E27FC236}">
                <a16:creationId xmlns="" xmlns:a16="http://schemas.microsoft.com/office/drawing/2014/main" id="{B9E2505E-F32A-4E34-A53A-62D3286374CC}"/>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tretch>
            <a:fillRect/>
          </a:stretch>
        </p:blipFill>
        <p:spPr>
          <a:xfrm>
            <a:off x="-2209" y="1930524"/>
            <a:ext cx="4572001" cy="3429000"/>
          </a:xfrm>
          <a:prstGeom prst="rect">
            <a:avLst/>
          </a:prstGeom>
        </p:spPr>
      </p:pic>
      <p:pic>
        <p:nvPicPr>
          <p:cNvPr id="11" name="Marcador de contenido 2">
            <a:extLst>
              <a:ext uri="{FF2B5EF4-FFF2-40B4-BE49-F238E27FC236}">
                <a16:creationId xmlns="" xmlns:a16="http://schemas.microsoft.com/office/drawing/2014/main" id="{D9AF52D0-F462-4799-B671-CA2F2609CB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9793" y="1900016"/>
            <a:ext cx="4608512" cy="3456384"/>
          </a:xfrm>
          <a:prstGeom prst="rect">
            <a:avLst/>
          </a:prstGeom>
        </p:spPr>
      </p:pic>
    </p:spTree>
    <p:extLst>
      <p:ext uri="{BB962C8B-B14F-4D97-AF65-F5344CB8AC3E}">
        <p14:creationId xmlns:p14="http://schemas.microsoft.com/office/powerpoint/2010/main" val="3143029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tertitel 2"/>
          <p:cNvSpPr txBox="1">
            <a:spLocks/>
          </p:cNvSpPr>
          <p:nvPr/>
        </p:nvSpPr>
        <p:spPr>
          <a:xfrm>
            <a:off x="0" y="260648"/>
            <a:ext cx="9144000" cy="50405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000" b="1" dirty="0" err="1" smtClean="0"/>
              <a:t>Visualise</a:t>
            </a:r>
            <a:r>
              <a:rPr lang="en-US" sz="2000" b="1" dirty="0" smtClean="0"/>
              <a:t> your impact</a:t>
            </a:r>
            <a:endParaRPr lang="de-DE" sz="2000" b="1" dirty="0"/>
          </a:p>
        </p:txBody>
      </p:sp>
      <p:sp>
        <p:nvSpPr>
          <p:cNvPr id="2" name="Untertitel 1"/>
          <p:cNvSpPr>
            <a:spLocks noGrp="1"/>
          </p:cNvSpPr>
          <p:nvPr>
            <p:ph type="subTitle" idx="1"/>
          </p:nvPr>
        </p:nvSpPr>
        <p:spPr>
          <a:xfrm>
            <a:off x="323528" y="980728"/>
            <a:ext cx="8496944" cy="3456384"/>
          </a:xfrm>
        </p:spPr>
        <p:txBody>
          <a:bodyPr/>
          <a:lstStyle/>
          <a:p>
            <a:r>
              <a:rPr lang="de-DE" dirty="0" smtClean="0"/>
              <a:t>The Finca San Rafael 2008 </a:t>
            </a:r>
            <a:r>
              <a:rPr lang="de-DE" dirty="0" err="1" smtClean="0"/>
              <a:t>and</a:t>
            </a:r>
            <a:r>
              <a:rPr lang="de-DE" dirty="0" smtClean="0"/>
              <a:t> 2016</a:t>
            </a:r>
            <a:endParaRPr lang="de-DE" dirty="0"/>
          </a:p>
        </p:txBody>
      </p:sp>
      <p:pic>
        <p:nvPicPr>
          <p:cNvPr id="5" name="Picture 2" descr="X:\Fotos &amp; Grafiken &amp; Filme\Fotos\Costa Rica\2009-09 Besuch Deutsche Welle\CR-BRP Luftbilder\P107078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1556792"/>
            <a:ext cx="45720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M:\Fotos &amp; Grafiken &amp; Filme\Fotos\Costa Rica\2016-10-Luftaufnahmen Fritz Fucik- Projektreise Oktober 2016\San Rafael\dji_0958_29827623784_o.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2000" y="1556792"/>
            <a:ext cx="4575025" cy="3429000"/>
          </a:xfrm>
          <a:prstGeom prst="rect">
            <a:avLst/>
          </a:prstGeom>
          <a:noFill/>
          <a:extLst>
            <a:ext uri="{909E8E84-426E-40DD-AFC4-6F175D3DCCD1}">
              <a14:hiddenFill xmlns:a14="http://schemas.microsoft.com/office/drawing/2010/main">
                <a:solidFill>
                  <a:srgbClr val="FFFFFF"/>
                </a:solidFill>
              </a14:hiddenFill>
            </a:ext>
          </a:extLst>
        </p:spPr>
      </p:pic>
      <p:sp>
        <p:nvSpPr>
          <p:cNvPr id="7" name="Untertitel 2"/>
          <p:cNvSpPr txBox="1">
            <a:spLocks/>
          </p:cNvSpPr>
          <p:nvPr/>
        </p:nvSpPr>
        <p:spPr>
          <a:xfrm>
            <a:off x="323528" y="5157192"/>
            <a:ext cx="8568952" cy="115212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baseline="0">
                <a:solidFill>
                  <a:schemeClr val="tx1">
                    <a:tint val="75000"/>
                  </a:schemeClr>
                </a:solidFill>
                <a:latin typeface="HelveticaNeueLT Com 55 Roman" panose="020B0604020202020204"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400" dirty="0" smtClean="0">
                <a:solidFill>
                  <a:schemeClr val="accent3">
                    <a:lumMod val="50000"/>
                  </a:schemeClr>
                </a:solidFill>
              </a:rPr>
              <a:t>For more information, contact us at the break </a:t>
            </a:r>
          </a:p>
          <a:p>
            <a:r>
              <a:rPr lang="en-US" sz="2400" dirty="0" smtClean="0">
                <a:solidFill>
                  <a:schemeClr val="accent3">
                    <a:lumMod val="50000"/>
                  </a:schemeClr>
                </a:solidFill>
              </a:rPr>
              <a:t>www.futuroverde.de</a:t>
            </a:r>
            <a:endParaRPr lang="de-DE" sz="2400" dirty="0">
              <a:solidFill>
                <a:schemeClr val="accent3">
                  <a:lumMod val="50000"/>
                </a:schemeClr>
              </a:solidFill>
            </a:endParaRPr>
          </a:p>
        </p:txBody>
      </p:sp>
    </p:spTree>
    <p:extLst>
      <p:ext uri="{BB962C8B-B14F-4D97-AF65-F5344CB8AC3E}">
        <p14:creationId xmlns:p14="http://schemas.microsoft.com/office/powerpoint/2010/main" val="126798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uturoVerde_Landscape_E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472FD9-55FD-4E78-80AC-7A90550137E6}"/>
</file>

<file path=customXml/itemProps2.xml><?xml version="1.0" encoding="utf-8"?>
<ds:datastoreItem xmlns:ds="http://schemas.openxmlformats.org/officeDocument/2006/customXml" ds:itemID="{E1E6A3A5-81B1-40A5-954A-6A9F2B5CA134}"/>
</file>

<file path=customXml/itemProps3.xml><?xml version="1.0" encoding="utf-8"?>
<ds:datastoreItem xmlns:ds="http://schemas.openxmlformats.org/officeDocument/2006/customXml" ds:itemID="{75E1B638-ED53-4236-89D7-6CF813BFC28B}"/>
</file>

<file path=docProps/app.xml><?xml version="1.0" encoding="utf-8"?>
<Properties xmlns="http://schemas.openxmlformats.org/officeDocument/2006/extended-properties" xmlns:vt="http://schemas.openxmlformats.org/officeDocument/2006/docPropsVTypes">
  <Template>FuturoVerde_Landscape_EN</Template>
  <TotalTime>72</TotalTime>
  <Words>1725</Words>
  <Application>Microsoft Macintosh PowerPoint</Application>
  <PresentationFormat>On-screen Show (4:3)</PresentationFormat>
  <Paragraphs>156</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HelveticaNeueLT Com 55 Roman</vt:lpstr>
      <vt:lpstr>Wingdings</vt:lpstr>
      <vt:lpstr>Arial</vt:lpstr>
      <vt:lpstr>FuturoVerde_Landscape_EN</vt:lpstr>
      <vt:lpstr>BaumInvest  Mixed Reforestation in Costa Rica</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BaumInvest  Mixed Reforestation in Costa Rica</dc:title>
  <dc:creator>Simon Mader</dc:creator>
  <cp:lastModifiedBy>Claire Willers</cp:lastModifiedBy>
  <cp:revision>94</cp:revision>
  <dcterms:created xsi:type="dcterms:W3CDTF">2018-03-08T12:36:29Z</dcterms:created>
  <dcterms:modified xsi:type="dcterms:W3CDTF">2018-04-30T09:09:33Z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